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6858000" cx="12192000"/>
  <p:notesSz cx="6858000" cy="9144000"/>
  <p:embeddedFontLst>
    <p:embeddedFont>
      <p:font typeface="Corbel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1" roundtripDataSignature="AMtx7mjGyaRnPOKx4uSEmkEOf86+3kYw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132C38-2C34-46DF-8BC0-CE8BA555BE3C}">
  <a:tblStyle styleId="{FB132C38-2C34-46DF-8BC0-CE8BA555BE3C}" styleName="Table_0">
    <a:wholeTbl>
      <a:tcTxStyle b="off" i="off">
        <a:font>
          <a:latin typeface="Rockwell"/>
          <a:ea typeface="Rockwell"/>
          <a:cs typeface="Rockwell"/>
        </a:font>
        <a:schemeClr val="lt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1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orbel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Corbel-regular.fntdata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Corbel-italic.fntdata"/><Relationship Id="rId14" Type="http://schemas.openxmlformats.org/officeDocument/2006/relationships/slide" Target="slides/slide8.xml"/><Relationship Id="rId58" Type="http://schemas.openxmlformats.org/officeDocument/2006/relationships/font" Target="fonts/Corbel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3479b4827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a3479b4827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a3479b4827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a3479b4827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a3479b4827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1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1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5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0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6" name="Google Shape;76;p60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6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1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1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6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2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62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62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6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62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lang="en-US" sz="800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94" name="Google Shape;94;p6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lang="en-US" sz="800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3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63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6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4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64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64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64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64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7" name="Google Shape;107;p64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64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6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5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5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5" name="Google Shape;115;p65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6" name="Google Shape;116;p65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65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65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9" name="Google Shape;119;p65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0" name="Google Shape;120;p65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65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2" name="Google Shape;122;p65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3" name="Google Shape;123;p6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6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6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6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66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6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7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67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6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6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6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2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2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4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4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5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5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5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6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6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56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6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56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5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7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8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8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8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5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9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9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9" name="Google Shape;69;p59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5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0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5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5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5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50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rgbClr val="EBF4ED"/>
              </a:gs>
              <a:gs pos="100000">
                <a:srgbClr val="EBF4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34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36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35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39.xml"/><Relationship Id="rId4" Type="http://schemas.openxmlformats.org/officeDocument/2006/relationships/slide" Target="/ppt/slides/slide39.xml"/><Relationship Id="rId5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40.xml"/><Relationship Id="rId4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38.xml"/><Relationship Id="rId4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37.xml"/><Relationship Id="rId4" Type="http://schemas.openxmlformats.org/officeDocument/2006/relationships/slide" Target="/ppt/slides/slide37.xml"/><Relationship Id="rId5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41.xml"/><Relationship Id="rId4" Type="http://schemas.openxmlformats.org/officeDocument/2006/relationships/slide" Target="/ppt/slides/slide41.xml"/><Relationship Id="rId5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42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44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1.xml"/><Relationship Id="rId22" Type="http://schemas.openxmlformats.org/officeDocument/2006/relationships/slide" Target="/ppt/slides/slide21.xml"/><Relationship Id="rId21" Type="http://schemas.openxmlformats.org/officeDocument/2006/relationships/slide" Target="/ppt/slides/slide16.xml"/><Relationship Id="rId24" Type="http://schemas.openxmlformats.org/officeDocument/2006/relationships/slide" Target="/ppt/slides/slide26.xml"/><Relationship Id="rId23" Type="http://schemas.openxmlformats.org/officeDocument/2006/relationships/slide" Target="/ppt/slides/slide2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8.xml"/><Relationship Id="rId9" Type="http://schemas.openxmlformats.org/officeDocument/2006/relationships/slide" Target="/ppt/slides/slide9.xml"/><Relationship Id="rId26" Type="http://schemas.openxmlformats.org/officeDocument/2006/relationships/slide" Target="/ppt/slides/slide7.xml"/><Relationship Id="rId25" Type="http://schemas.openxmlformats.org/officeDocument/2006/relationships/slide" Target="/ppt/slides/slide6.xml"/><Relationship Id="rId28" Type="http://schemas.openxmlformats.org/officeDocument/2006/relationships/slide" Target="/ppt/slides/slide27.xml"/><Relationship Id="rId27" Type="http://schemas.openxmlformats.org/officeDocument/2006/relationships/slide" Target="/ppt/slides/slide17.xml"/><Relationship Id="rId5" Type="http://schemas.openxmlformats.org/officeDocument/2006/relationships/slide" Target="/ppt/slides/slide13.xml"/><Relationship Id="rId6" Type="http://schemas.openxmlformats.org/officeDocument/2006/relationships/slide" Target="/ppt/slides/slide18.xml"/><Relationship Id="rId7" Type="http://schemas.openxmlformats.org/officeDocument/2006/relationships/slide" Target="/ppt/slides/slide22.xml"/><Relationship Id="rId8" Type="http://schemas.openxmlformats.org/officeDocument/2006/relationships/slide" Target="/ppt/slides/slide4.xml"/><Relationship Id="rId11" Type="http://schemas.openxmlformats.org/officeDocument/2006/relationships/slide" Target="/ppt/slides/slide19.xml"/><Relationship Id="rId10" Type="http://schemas.openxmlformats.org/officeDocument/2006/relationships/slide" Target="/ppt/slides/slide14.xml"/><Relationship Id="rId13" Type="http://schemas.openxmlformats.org/officeDocument/2006/relationships/slide" Target="/ppt/slides/slide5.xml"/><Relationship Id="rId12" Type="http://schemas.openxmlformats.org/officeDocument/2006/relationships/slide" Target="/ppt/slides/slide23.xml"/><Relationship Id="rId15" Type="http://schemas.openxmlformats.org/officeDocument/2006/relationships/slide" Target="/ppt/slides/slide15.xml"/><Relationship Id="rId14" Type="http://schemas.openxmlformats.org/officeDocument/2006/relationships/slide" Target="/ppt/slides/slide10.xml"/><Relationship Id="rId17" Type="http://schemas.openxmlformats.org/officeDocument/2006/relationships/slide" Target="/ppt/slides/slide25.xml"/><Relationship Id="rId16" Type="http://schemas.openxmlformats.org/officeDocument/2006/relationships/slide" Target="/ppt/slides/slide20.xml"/><Relationship Id="rId19" Type="http://schemas.openxmlformats.org/officeDocument/2006/relationships/slide" Target="/ppt/slides/slide6.xml"/><Relationship Id="rId18" Type="http://schemas.openxmlformats.org/officeDocument/2006/relationships/slide" Target="/ppt/slides/slide24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43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45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47.xml"/><Relationship Id="rId4" Type="http://schemas.openxmlformats.org/officeDocument/2006/relationships/slide" Target="/ppt/slides/slide47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46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48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49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50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2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2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7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slide" Target="/ppt/slides/slide2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2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2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2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2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2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2.xml"/><Relationship Id="rId4" Type="http://schemas.openxmlformats.org/officeDocument/2006/relationships/image" Target="../media/image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2.xml"/><Relationship Id="rId4" Type="http://schemas.openxmlformats.org/officeDocument/2006/relationships/image" Target="../media/image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2.xml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8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2.xml"/><Relationship Id="rId4" Type="http://schemas.openxmlformats.org/officeDocument/2006/relationships/image" Target="../media/image1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2.xml"/><Relationship Id="rId4" Type="http://schemas.openxmlformats.org/officeDocument/2006/relationships/image" Target="../media/image9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slide" Target="/ppt/slides/slide2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slide" Target="/ppt/slides/slide2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slide" Target="/ppt/slides/slide2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slide" Target="/ppt/slides/slide2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slide" Target="/ppt/slides/slide2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slide" Target="/ppt/slides/slide2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slide" Target="/ppt/slides/slide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9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.png"/><Relationship Id="rId4" Type="http://schemas.openxmlformats.org/officeDocument/2006/relationships/slide" Target="/ppt/slides/slide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30.xml"/><Relationship Id="rId4" Type="http://schemas.openxmlformats.org/officeDocument/2006/relationships/slide" Target="/ppt/slides/slide3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31.xml"/><Relationship Id="rId4" Type="http://schemas.openxmlformats.org/officeDocument/2006/relationships/slide" Target="/ppt/slides/slide3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32.xml"/><Relationship Id="rId4" Type="http://schemas.openxmlformats.org/officeDocument/2006/relationships/slide" Target="/ppt/slides/slide3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3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ctrTitle"/>
          </p:nvPr>
        </p:nvSpPr>
        <p:spPr>
          <a:xfrm>
            <a:off x="596900" y="-896938"/>
            <a:ext cx="11252199" cy="48974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Bookman Old Style"/>
              <a:buNone/>
            </a:pPr>
            <a:r>
              <a:rPr lang="en-US" sz="8000"/>
              <a:t>INVASIVE SPECIES</a:t>
            </a:r>
            <a:br>
              <a:rPr lang="en-US" sz="8000"/>
            </a:br>
            <a:r>
              <a:rPr lang="en-US" sz="8000"/>
              <a:t>JEOPARDY</a:t>
            </a:r>
            <a:endParaRPr/>
          </a:p>
        </p:txBody>
      </p:sp>
      <p:pic>
        <p:nvPicPr>
          <p:cNvPr descr="ISAP-LOGO"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1301" y="5799487"/>
            <a:ext cx="1511300" cy="82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/>
          <p:nvPr/>
        </p:nvSpPr>
        <p:spPr>
          <a:xfrm>
            <a:off x="588963" y="213800"/>
            <a:ext cx="10930500" cy="56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What was the main form of introduction of aquatic invasive species?</a:t>
            </a: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128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lang="en-US" sz="3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Boats</a:t>
            </a:r>
            <a:endParaRPr b="1" sz="36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128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lang="en-US" sz="3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Ballast water </a:t>
            </a:r>
            <a:endParaRPr b="1" sz="36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128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lang="en-US" sz="3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Dumping bait </a:t>
            </a:r>
            <a:endParaRPr b="1" sz="36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128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lang="en-US" sz="3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Releasing pets</a:t>
            </a:r>
            <a:endParaRPr b="1" sz="36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5517046" y="5798851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/>
          <p:nvPr/>
        </p:nvSpPr>
        <p:spPr>
          <a:xfrm>
            <a:off x="5517046" y="5798851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8" name="Google Shape;238;p11"/>
          <p:cNvSpPr/>
          <p:nvPr/>
        </p:nvSpPr>
        <p:spPr>
          <a:xfrm>
            <a:off x="348737" y="1483451"/>
            <a:ext cx="11410950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What are three ways invasive species are brought to Ontario or three ways they spread once they’re in Ontario?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3479b4827_0_12"/>
          <p:cNvSpPr/>
          <p:nvPr/>
        </p:nvSpPr>
        <p:spPr>
          <a:xfrm>
            <a:off x="5517046" y="5798851"/>
            <a:ext cx="107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4" name="Google Shape;244;ga3479b4827_0_12"/>
          <p:cNvSpPr/>
          <p:nvPr/>
        </p:nvSpPr>
        <p:spPr>
          <a:xfrm>
            <a:off x="348737" y="1483451"/>
            <a:ext cx="114108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/>
          <p:nvPr/>
        </p:nvSpPr>
        <p:spPr>
          <a:xfrm>
            <a:off x="0" y="-87539"/>
            <a:ext cx="11639550" cy="649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This invasive species are: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ckwell"/>
              <a:buAutoNum type="alphaUcParenR"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Zebra Mussels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ckwell"/>
              <a:buAutoNum type="alphaUcParenR"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Clams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ckwell"/>
              <a:buAutoNum type="alphaUcParenR"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Shells</a:t>
            </a:r>
            <a:endParaRPr/>
          </a:p>
        </p:txBody>
      </p:sp>
      <p:sp>
        <p:nvSpPr>
          <p:cNvPr id="250" name="Google Shape;250;p12">
            <a:hlinkClick action="ppaction://hlinksldjump" r:id="rId3"/>
          </p:cNvPr>
          <p:cNvSpPr/>
          <p:nvPr/>
        </p:nvSpPr>
        <p:spPr>
          <a:xfrm>
            <a:off x="8674036" y="6006436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Zebra Mussel (Dreissena polymorpha) photo by Dave Britton" id="251" name="Google Shape;25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7156" y="1006513"/>
            <a:ext cx="3434294" cy="257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/>
          <p:nvPr/>
        </p:nvSpPr>
        <p:spPr>
          <a:xfrm>
            <a:off x="9809646" y="6205251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194737" y="0"/>
            <a:ext cx="11705163" cy="6309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This invasive species is the: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Crab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Lobster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C) Rusty Crayfish</a:t>
            </a:r>
            <a:endParaRPr/>
          </a:p>
        </p:txBody>
      </p:sp>
      <p:pic>
        <p:nvPicPr>
          <p:cNvPr descr="Rusty Crayfish (Orconectes rusticus) photo by Doug Watkinson, Fisheries and Oceans Canada (DFO)" id="258" name="Google Shape;2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8101" y="1092093"/>
            <a:ext cx="4203698" cy="280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/>
          <p:nvPr/>
        </p:nvSpPr>
        <p:spPr>
          <a:xfrm>
            <a:off x="171450" y="258626"/>
            <a:ext cx="11639550" cy="649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This invasive species is: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ckwell"/>
              <a:buAutoNum type="alphaUcParenR"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Hydrilla</a:t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ckwell"/>
              <a:buAutoNum type="alphaUcParenR"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Purple Loosestrife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ckwell"/>
              <a:buAutoNum type="alphaUcParenR"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Phragmites </a:t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10203346" y="5824251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65" name="Google Shape;2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7800" y="1308100"/>
            <a:ext cx="4339906" cy="2893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>
            <a:hlinkClick action="ppaction://hlinksldjump" r:id="rId3"/>
          </p:cNvPr>
          <p:cNvSpPr/>
          <p:nvPr/>
        </p:nvSpPr>
        <p:spPr>
          <a:xfrm>
            <a:off x="5517046" y="6040151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234436" y="200751"/>
            <a:ext cx="1163955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These marks are caused by the:</a:t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72" name="Google Shape;272;p15"/>
          <p:cNvPicPr preferRelativeResize="0"/>
          <p:nvPr/>
        </p:nvPicPr>
        <p:blipFill rotWithShape="1">
          <a:blip r:embed="rId5">
            <a:alphaModFix/>
          </a:blip>
          <a:srcRect b="750" l="7921" r="21131" t="7823"/>
          <a:stretch/>
        </p:blipFill>
        <p:spPr>
          <a:xfrm>
            <a:off x="7695686" y="1369627"/>
            <a:ext cx="4178300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5"/>
          <p:cNvSpPr txBox="1"/>
          <p:nvPr/>
        </p:nvSpPr>
        <p:spPr>
          <a:xfrm>
            <a:off x="558800" y="1546901"/>
            <a:ext cx="68961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ckwell"/>
              <a:buAutoNum type="alphaUcParenR"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 Mountain Pine Beetle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ckwell"/>
              <a:buAutoNum type="alphaUcParenR"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 Termites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ckwell"/>
              <a:buAutoNum type="alphaUcParenR"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 Emerald Ash Borer</a:t>
            </a:r>
            <a:endParaRPr b="1" sz="4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/>
          <p:nvPr/>
        </p:nvSpPr>
        <p:spPr>
          <a:xfrm>
            <a:off x="977900" y="508000"/>
            <a:ext cx="9956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Which species of Asian Carp is this? 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698500" y="1621716"/>
            <a:ext cx="47879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Eyes in line with mouth</a:t>
            </a:r>
            <a:endParaRPr b="1" sz="3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No barbels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Wider body shape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Individuals have been found in the Great Lakes  </a:t>
            </a:r>
            <a:endParaRPr b="1" sz="3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0" name="Google Shape;280;p16">
            <a:hlinkClick action="ppaction://hlinksldjump" r:id="rId3"/>
          </p:cNvPr>
          <p:cNvSpPr/>
          <p:nvPr/>
        </p:nvSpPr>
        <p:spPr>
          <a:xfrm>
            <a:off x="8674036" y="6006436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5">
            <a:alphaModFix/>
          </a:blip>
          <a:srcRect b="22006" l="10929" r="15301" t="13240"/>
          <a:stretch/>
        </p:blipFill>
        <p:spPr>
          <a:xfrm>
            <a:off x="5759277" y="1790700"/>
            <a:ext cx="5759623" cy="3370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/>
          <p:nvPr/>
        </p:nvSpPr>
        <p:spPr>
          <a:xfrm>
            <a:off x="5923446" y="5786151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634487" y="299522"/>
            <a:ext cx="1083944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are an issue for ecosystems because: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They are not originally from Ontario 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They decrease ecosystem resilience and biodiversity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/>
          <p:nvPr/>
        </p:nvSpPr>
        <p:spPr>
          <a:xfrm>
            <a:off x="5517046" y="5798851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953734" y="521772"/>
            <a:ext cx="1083944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cost the Canadian economy:</a:t>
            </a:r>
            <a:endParaRPr/>
          </a:p>
          <a:p>
            <a:pPr indent="-609600" lvl="0" marL="9144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ckwell"/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$30 Million/year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$500,000/year 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$30 billion/year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Google Shape;153;p2"/>
          <p:cNvGraphicFramePr/>
          <p:nvPr/>
        </p:nvGraphicFramePr>
        <p:xfrm>
          <a:off x="462544" y="2754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{FB132C38-2C34-46DF-8BC0-CE8BA555BE3C}</a:tableStyleId>
              </a:tblPr>
              <a:tblGrid>
                <a:gridCol w="2284925"/>
                <a:gridCol w="2284925"/>
                <a:gridCol w="2284925"/>
                <a:gridCol w="2284925"/>
                <a:gridCol w="2284925"/>
              </a:tblGrid>
              <a:tr h="1074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074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074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074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074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074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4" name="Google Shape;154;p2"/>
          <p:cNvSpPr/>
          <p:nvPr/>
        </p:nvSpPr>
        <p:spPr>
          <a:xfrm>
            <a:off x="5203725" y="548200"/>
            <a:ext cx="19869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Wh</a:t>
            </a:r>
            <a:r>
              <a:rPr b="1" lang="en-US" sz="2400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o am I?</a:t>
            </a: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7281425" y="380830"/>
            <a:ext cx="226907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W</a:t>
            </a:r>
            <a:r>
              <a:rPr b="1" lang="en-US" sz="2400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hat’s the issue?</a:t>
            </a: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820974" y="363101"/>
            <a:ext cx="22919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How they move</a:t>
            </a: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9678453" y="375472"/>
            <a:ext cx="215607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What can be done?</a:t>
            </a: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922684" y="398851"/>
            <a:ext cx="162576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What are they?</a:t>
            </a: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588049" y="1304258"/>
            <a:ext cx="19870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2938273" y="1367700"/>
            <a:ext cx="198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4984236" y="1367700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7296993" y="1367700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9631313" y="1367700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588051" y="2368100"/>
            <a:ext cx="215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2905525" y="2435350"/>
            <a:ext cx="189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994992" y="2384822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7386200" y="2461550"/>
            <a:ext cx="198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9665328" y="2421800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694950" y="3432025"/>
            <a:ext cx="189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2889501" y="3472550"/>
            <a:ext cx="189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4994992" y="3428733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7334901" y="3497624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3" name="Google Shape;173;p2">
            <a:hlinkClick action="ppaction://hlinksldjump" r:id="rId17"/>
          </p:cNvPr>
          <p:cNvSpPr/>
          <p:nvPr/>
        </p:nvSpPr>
        <p:spPr>
          <a:xfrm>
            <a:off x="9665329" y="3508077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674801" y="4541325"/>
            <a:ext cx="198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2778201" y="4550425"/>
            <a:ext cx="210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4994992" y="4546900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7365827" y="4583583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9694170" y="4577852"/>
            <a:ext cx="18918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 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9617884" y="5628301"/>
            <a:ext cx="21002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0" name="Google Shape;180;p2">
            <a:hlinkClick action="ppaction://hlinksldjump" r:id="rId25"/>
          </p:cNvPr>
          <p:cNvSpPr/>
          <p:nvPr/>
        </p:nvSpPr>
        <p:spPr>
          <a:xfrm>
            <a:off x="481749" y="5682424"/>
            <a:ext cx="210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4961146" y="5628301"/>
            <a:ext cx="21002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$</a:t>
            </a:r>
            <a:r>
              <a:rPr b="1" i="0" lang="en-US" sz="5400" u="sng" cap="none" strike="noStrike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1000</a:t>
            </a:r>
            <a:endParaRPr b="1" i="0" sz="5400" u="none" cap="none" strike="noStrike">
              <a:solidFill>
                <a:schemeClr val="accent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2860225" y="5628300"/>
            <a:ext cx="210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5400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$</a:t>
            </a:r>
            <a:r>
              <a:rPr b="1" lang="en-US" sz="5400" u="sng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1000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7281363" y="5593350"/>
            <a:ext cx="22692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5400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rPr>
              <a:t>$</a:t>
            </a:r>
            <a:r>
              <a:rPr b="1" lang="en-US" sz="5400" u="sng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1000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/>
          <p:nvPr/>
        </p:nvSpPr>
        <p:spPr>
          <a:xfrm>
            <a:off x="5517046" y="5798851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9" name="Google Shape;299;p19"/>
          <p:cNvSpPr/>
          <p:nvPr/>
        </p:nvSpPr>
        <p:spPr>
          <a:xfrm>
            <a:off x="901700" y="127556"/>
            <a:ext cx="1083944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Asian Carp impact our native species by: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Eating native fish 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Eating large amounts of food, leaving nothing for our species 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They make the water murky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/>
          <p:nvPr/>
        </p:nvSpPr>
        <p:spPr>
          <a:xfrm>
            <a:off x="5835057" y="6014751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5" name="Google Shape;305;p20"/>
          <p:cNvSpPr/>
          <p:nvPr/>
        </p:nvSpPr>
        <p:spPr>
          <a:xfrm>
            <a:off x="838200" y="2255322"/>
            <a:ext cx="1083944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What is an example of a </a:t>
            </a:r>
            <a:r>
              <a:rPr b="1" lang="en-US" sz="4800" u="sng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social</a:t>
            </a: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 impact of invasive species?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/>
          <p:nvPr/>
        </p:nvSpPr>
        <p:spPr>
          <a:xfrm>
            <a:off x="1004534" y="308929"/>
            <a:ext cx="10839449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How can you avoid accidently releasing or moving an invasive species?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Learn how to identify invasive species that threaten Ontario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Don’t go outside 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Nothing</a:t>
            </a:r>
            <a:endParaRPr/>
          </a:p>
        </p:txBody>
      </p:sp>
      <p:sp>
        <p:nvSpPr>
          <p:cNvPr id="311" name="Google Shape;311;p40">
            <a:hlinkClick action="ppaction://hlinksldjump" r:id="rId3"/>
          </p:cNvPr>
          <p:cNvSpPr/>
          <p:nvPr/>
        </p:nvSpPr>
        <p:spPr>
          <a:xfrm>
            <a:off x="9904207" y="5941240"/>
            <a:ext cx="9868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18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/>
          <p:nvPr/>
        </p:nvSpPr>
        <p:spPr>
          <a:xfrm>
            <a:off x="1379330" y="882927"/>
            <a:ext cx="9783970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What is the method that the Chicago shipping canal is using to manage Asian Carp?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742950" lvl="0" marL="74295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ckwell"/>
              <a:buAutoNum type="alphaUcParenR"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Telling them to go away</a:t>
            </a:r>
            <a:endParaRPr/>
          </a:p>
          <a:p>
            <a:pPr indent="-742950" lvl="0" marL="74295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ckwell"/>
              <a:buAutoNum type="alphaUcParenR"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Fishing derby</a:t>
            </a:r>
            <a:endParaRPr/>
          </a:p>
          <a:p>
            <a:pPr indent="-742950" lvl="0" marL="74295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ckwell"/>
              <a:buAutoNum type="alphaUcParenR"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Electrical Barriers </a:t>
            </a:r>
            <a:endParaRPr/>
          </a:p>
        </p:txBody>
      </p:sp>
      <p:sp>
        <p:nvSpPr>
          <p:cNvPr id="317" name="Google Shape;317;p41"/>
          <p:cNvSpPr txBox="1"/>
          <p:nvPr/>
        </p:nvSpPr>
        <p:spPr>
          <a:xfrm>
            <a:off x="8852452" y="5844209"/>
            <a:ext cx="1524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r>
              <a:rPr lang="en-US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/>
          <p:cNvSpPr/>
          <p:nvPr/>
        </p:nvSpPr>
        <p:spPr>
          <a:xfrm>
            <a:off x="737834" y="334625"/>
            <a:ext cx="10839449" cy="637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What should you do if you find a prohibited invasive species?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ckwell"/>
              <a:buAutoNum type="alphaUcParenR"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Report it to the Invasive Species Awareness Program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ckwell"/>
              <a:buAutoNum type="alphaUcParenR"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Take a picture of it 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ckwell"/>
              <a:buAutoNum type="alphaUcParenR"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Don’t release it back into the wild</a:t>
            </a:r>
            <a:endParaRPr/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Rockwell"/>
              <a:buAutoNum type="alphaUcParenR"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All of the above </a:t>
            </a:r>
            <a:endParaRPr/>
          </a:p>
          <a:p>
            <a:pPr indent="-609600" lvl="0" marL="9144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ckwell"/>
              <a:buNone/>
            </a:pPr>
            <a:r>
              <a:t/>
            </a:r>
            <a:endParaRPr b="1" sz="4800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3" name="Google Shape;323;p42"/>
          <p:cNvSpPr/>
          <p:nvPr/>
        </p:nvSpPr>
        <p:spPr>
          <a:xfrm>
            <a:off x="9726407" y="6093640"/>
            <a:ext cx="9868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18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3"/>
          <p:cNvSpPr/>
          <p:nvPr/>
        </p:nvSpPr>
        <p:spPr>
          <a:xfrm>
            <a:off x="5560807" y="5814240"/>
            <a:ext cx="9868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18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9" name="Google Shape;329;p43"/>
          <p:cNvSpPr/>
          <p:nvPr/>
        </p:nvSpPr>
        <p:spPr>
          <a:xfrm>
            <a:off x="284619" y="2250084"/>
            <a:ext cx="1179318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Name three things you can do to limit the spread of invasive species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4"/>
          <p:cNvSpPr/>
          <p:nvPr/>
        </p:nvSpPr>
        <p:spPr>
          <a:xfrm>
            <a:off x="5916407" y="5877740"/>
            <a:ext cx="9868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18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5" name="Google Shape;335;p44"/>
          <p:cNvSpPr/>
          <p:nvPr/>
        </p:nvSpPr>
        <p:spPr>
          <a:xfrm>
            <a:off x="864834" y="1638856"/>
            <a:ext cx="10839449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Name the two resources mentioned to report invasive species </a:t>
            </a:r>
            <a:endParaRPr b="1" sz="40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1" name="Google Shape;341;p21"/>
          <p:cNvSpPr/>
          <p:nvPr/>
        </p:nvSpPr>
        <p:spPr>
          <a:xfrm>
            <a:off x="728392" y="971603"/>
            <a:ext cx="10735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are:</a:t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A) A non-native species that causes negative impacts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7" name="Google Shape;347;p22"/>
          <p:cNvSpPr/>
          <p:nvPr/>
        </p:nvSpPr>
        <p:spPr>
          <a:xfrm>
            <a:off x="1144025" y="1008121"/>
            <a:ext cx="1024807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are found in: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 A) In all habitats: wetlands, forests, lakes, etc.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3" name="Google Shape;353;p23"/>
          <p:cNvSpPr/>
          <p:nvPr/>
        </p:nvSpPr>
        <p:spPr>
          <a:xfrm>
            <a:off x="397702" y="1393736"/>
            <a:ext cx="11514897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are non-native, which means: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C) All of the above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/>
          <p:nvPr/>
        </p:nvSpPr>
        <p:spPr>
          <a:xfrm>
            <a:off x="5745447" y="5700880"/>
            <a:ext cx="12261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1100279" y="335765"/>
            <a:ext cx="105165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are:</a:t>
            </a:r>
            <a:endParaRPr/>
          </a:p>
          <a:p>
            <a:pPr indent="-609600" lvl="0" marL="9144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ckwell"/>
              <a:buNone/>
            </a:pPr>
            <a:r>
              <a:t/>
            </a:r>
            <a:endParaRPr b="1" i="0" sz="48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38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i="0" lang="en-US" sz="36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 non-native species that causes negative impacts  </a:t>
            </a:r>
            <a:endParaRPr b="1" i="0" sz="36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38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i="0" lang="en-US" sz="36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 species from somewhere else</a:t>
            </a:r>
            <a:endParaRPr b="1" i="0" sz="36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382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lang="en-US" sz="3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Any species that you find in your yard that you don’t like</a:t>
            </a:r>
            <a:r>
              <a:rPr b="1" i="0" lang="en-US" sz="4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">
            <a:hlinkClick action="ppaction://hlinksldjump" r:id="rId3"/>
          </p:cNvPr>
          <p:cNvSpPr/>
          <p:nvPr/>
        </p:nvSpPr>
        <p:spPr>
          <a:xfrm>
            <a:off x="5579759" y="5648982"/>
            <a:ext cx="1032300" cy="98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49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1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49" y="60000"/>
                </a:lnTo>
                <a:lnTo>
                  <a:pt x="102751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1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49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1022350" y="448600"/>
            <a:ext cx="10147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ckwell"/>
              <a:buChar char="●"/>
            </a:pPr>
            <a:r>
              <a:rPr b="1" lang="en-US" sz="4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Few natural predators</a:t>
            </a:r>
            <a:endParaRPr/>
          </a:p>
          <a:p>
            <a: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ckwell"/>
              <a:buChar char="●"/>
            </a:pPr>
            <a:r>
              <a:rPr b="1" lang="en-US" sz="4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Out compete native species for food and habitat </a:t>
            </a:r>
            <a:endParaRPr/>
          </a:p>
          <a:p>
            <a: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ckwell"/>
              <a:buChar char="●"/>
            </a:pPr>
            <a:r>
              <a:rPr b="1" lang="en-US" sz="4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Adaptable </a:t>
            </a:r>
            <a:endParaRPr/>
          </a:p>
          <a:p>
            <a: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ckwell"/>
              <a:buChar char="●"/>
            </a:pPr>
            <a:r>
              <a:rPr b="1" lang="en-US" sz="4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Able to thrive in disturbed environments </a:t>
            </a:r>
            <a:endParaRPr/>
          </a:p>
          <a:p>
            <a: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ckwell"/>
              <a:buChar char="●"/>
            </a:pPr>
            <a:r>
              <a:rPr b="1" lang="en-US" sz="4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Reproduce quickly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 txBox="1"/>
          <p:nvPr/>
        </p:nvSpPr>
        <p:spPr>
          <a:xfrm>
            <a:off x="354075" y="442100"/>
            <a:ext cx="11431200" cy="5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Examples:</a:t>
            </a:r>
            <a:endParaRPr b="1" sz="2400" u="sng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b="1" lang="en-US" sz="2400" u="sng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Asian carps</a:t>
            </a:r>
            <a:r>
              <a:rPr b="1" lang="en-US" sz="2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: alter habitat by eating lots of aquatic vegetation, disturb food webs by competing with native species for resources,silver carp jumping affect recreation, reduced success of commercial and recreational fishing</a:t>
            </a:r>
            <a:endParaRPr b="1" sz="2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ckwell"/>
              <a:buChar char="●"/>
            </a:pPr>
            <a:r>
              <a:rPr b="1" lang="en-US" sz="2400" u="sng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Giant hogweed</a:t>
            </a:r>
            <a:r>
              <a:rPr b="1" lang="en-US" sz="2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: can cause injuries due to phototoxic sap</a:t>
            </a:r>
            <a:endParaRPr b="1" sz="2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ckwell"/>
              <a:buChar char="●"/>
            </a:pPr>
            <a:r>
              <a:rPr b="1" lang="en-US" sz="2400" u="sng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Zebra mussels</a:t>
            </a:r>
            <a:r>
              <a:rPr b="1" lang="en-US" sz="2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:  filter water of algae and reduces food for other species, sharp shells can injure swimmers</a:t>
            </a:r>
            <a:endParaRPr b="1" sz="2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ckwell"/>
              <a:buChar char="●"/>
            </a:pPr>
            <a:r>
              <a:rPr b="1" lang="en-US" sz="2400" u="sng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Hydrilla</a:t>
            </a:r>
            <a:r>
              <a:rPr b="1" lang="en-US" sz="2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: can reduce the flow of water in canals and ditches up to 85%</a:t>
            </a:r>
            <a:endParaRPr b="1" sz="2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5" name="Google Shape;365;p26">
            <a:hlinkClick action="ppaction://hlinksldjump" r:id="rId3"/>
          </p:cNvPr>
          <p:cNvSpPr/>
          <p:nvPr/>
        </p:nvSpPr>
        <p:spPr>
          <a:xfrm>
            <a:off x="5630606" y="54962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1" name="Google Shape;371;p27"/>
          <p:cNvSpPr/>
          <p:nvPr/>
        </p:nvSpPr>
        <p:spPr>
          <a:xfrm>
            <a:off x="867389" y="2715351"/>
            <a:ext cx="1080135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2" name="Google Shape;372;p27"/>
          <p:cNvSpPr/>
          <p:nvPr/>
        </p:nvSpPr>
        <p:spPr>
          <a:xfrm>
            <a:off x="1073764" y="521564"/>
            <a:ext cx="10064136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 u="sng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True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Humans are responsible for introducing the majority of invasive species 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190500" y="175351"/>
            <a:ext cx="11639550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 u="sng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True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arrive to new territory by transportation vehicles such as planes, boats, cars and ATV’s.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 txBox="1"/>
          <p:nvPr/>
        </p:nvSpPr>
        <p:spPr>
          <a:xfrm>
            <a:off x="723900" y="533400"/>
            <a:ext cx="10922000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What was the main form of introduction of aquatic invasive species?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B) Ballast water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50% of aquatic invasive species in Ontario!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4" name="Google Shape;384;p29">
            <a:hlinkClick action="ppaction://hlinksldjump" r:id="rId3"/>
          </p:cNvPr>
          <p:cNvSpPr/>
          <p:nvPr/>
        </p:nvSpPr>
        <p:spPr>
          <a:xfrm>
            <a:off x="5924550" y="5619104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3479b4827_0_8">
            <a:hlinkClick action="ppaction://hlinksldjump" r:id="rId3"/>
          </p:cNvPr>
          <p:cNvSpPr/>
          <p:nvPr/>
        </p:nvSpPr>
        <p:spPr>
          <a:xfrm>
            <a:off x="5579850" y="5649979"/>
            <a:ext cx="1032300" cy="98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49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1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49" y="60000"/>
                </a:lnTo>
                <a:lnTo>
                  <a:pt x="102751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1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49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">
            <a:hlinkClick action="ppaction://hlinksldjump" r:id="rId3"/>
          </p:cNvPr>
          <p:cNvSpPr/>
          <p:nvPr/>
        </p:nvSpPr>
        <p:spPr>
          <a:xfrm>
            <a:off x="3371850" y="5441304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6" name="Google Shape;396;p30"/>
          <p:cNvSpPr/>
          <p:nvPr/>
        </p:nvSpPr>
        <p:spPr>
          <a:xfrm>
            <a:off x="482600" y="889536"/>
            <a:ext cx="547370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How they get here </a:t>
            </a:r>
            <a:endParaRPr/>
          </a:p>
          <a:p>
            <a:pPr indent="-317500" lvl="0" marL="5715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1" sz="4000" u="sng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Ballast water 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International shipping 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Aquarium Industry 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Gardening industry 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Unauthorized introductions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7" name="Google Shape;397;p30"/>
          <p:cNvSpPr txBox="1"/>
          <p:nvPr/>
        </p:nvSpPr>
        <p:spPr>
          <a:xfrm>
            <a:off x="5815371" y="889536"/>
            <a:ext cx="628650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How they spread once they’re here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 u="sng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Movement of firewood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Dumping live bait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Boats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Outdoor gear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Pets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Pet release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Disposing of aquarium plants/garden clippings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3" name="Google Shape;403;p31"/>
          <p:cNvSpPr/>
          <p:nvPr/>
        </p:nvSpPr>
        <p:spPr>
          <a:xfrm>
            <a:off x="190500" y="289651"/>
            <a:ext cx="1163955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These marks are caused by the:</a:t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04" name="Google Shape;404;p31"/>
          <p:cNvPicPr preferRelativeResize="0"/>
          <p:nvPr/>
        </p:nvPicPr>
        <p:blipFill rotWithShape="1">
          <a:blip r:embed="rId4">
            <a:alphaModFix/>
          </a:blip>
          <a:srcRect b="750" l="7921" r="21131" t="7823"/>
          <a:stretch/>
        </p:blipFill>
        <p:spPr>
          <a:xfrm>
            <a:off x="7651750" y="1603038"/>
            <a:ext cx="4178300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1"/>
          <p:cNvSpPr txBox="1"/>
          <p:nvPr/>
        </p:nvSpPr>
        <p:spPr>
          <a:xfrm>
            <a:off x="952500" y="3030697"/>
            <a:ext cx="674318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B) Emerald Ash Borer </a:t>
            </a:r>
            <a:endParaRPr b="1" sz="4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>
            <a:hlinkClick action="ppaction://hlinksldjump" r:id="rId3"/>
          </p:cNvPr>
          <p:cNvSpPr/>
          <p:nvPr/>
        </p:nvSpPr>
        <p:spPr>
          <a:xfrm>
            <a:off x="10298471" y="55724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1" name="Google Shape;411;p32"/>
          <p:cNvSpPr/>
          <p:nvPr/>
        </p:nvSpPr>
        <p:spPr>
          <a:xfrm>
            <a:off x="103601" y="236000"/>
            <a:ext cx="11639550" cy="5693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This invasive species is: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C) Phragmites </a:t>
            </a:r>
            <a:endParaRPr/>
          </a:p>
        </p:txBody>
      </p:sp>
      <p:pic>
        <p:nvPicPr>
          <p:cNvPr id="412" name="Google Shape;41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2300" y="1169466"/>
            <a:ext cx="5740400" cy="3826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3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Zebra Mussel (Dreissena polymorpha) photo by Dave Britton" id="418" name="Google Shape;41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0656" y="1483826"/>
            <a:ext cx="3434294" cy="2575721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3"/>
          <p:cNvSpPr/>
          <p:nvPr/>
        </p:nvSpPr>
        <p:spPr>
          <a:xfrm>
            <a:off x="318028" y="438462"/>
            <a:ext cx="1163955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This invasive species is:</a:t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ckwell"/>
              <a:buAutoNum type="alphaUcParenR"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Zebra Mussels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"/>
          <p:cNvSpPr/>
          <p:nvPr/>
        </p:nvSpPr>
        <p:spPr>
          <a:xfrm>
            <a:off x="5517046" y="5798851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845920" y="452077"/>
            <a:ext cx="10716000" cy="5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are found: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001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i="0" lang="en-US" sz="36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 all habitats: wetlands, forests, lakes, etc. </a:t>
            </a:r>
            <a:endParaRPr b="1" i="0" sz="36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001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i="0" lang="en-US" sz="36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Only in degraded ecosystems</a:t>
            </a:r>
            <a:endParaRPr b="1" i="0" sz="36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001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lang="en-US" sz="3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Only in the water</a:t>
            </a:r>
            <a:endParaRPr b="1" sz="36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4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5" name="Google Shape;425;p34"/>
          <p:cNvSpPr/>
          <p:nvPr/>
        </p:nvSpPr>
        <p:spPr>
          <a:xfrm>
            <a:off x="205200" y="465770"/>
            <a:ext cx="11639550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This invasive species is the: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C) Rusty Crayfish</a:t>
            </a:r>
            <a:endParaRPr/>
          </a:p>
        </p:txBody>
      </p:sp>
      <p:pic>
        <p:nvPicPr>
          <p:cNvPr descr="Rusty Crayfish (Orconectes rusticus) photo by Doug Watkinson, Fisheries and Oceans Canada (DFO)" id="426" name="Google Shape;42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7389" y="1616759"/>
            <a:ext cx="3795173" cy="2530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"/>
          <p:cNvSpPr txBox="1"/>
          <p:nvPr/>
        </p:nvSpPr>
        <p:spPr>
          <a:xfrm>
            <a:off x="723900" y="462142"/>
            <a:ext cx="109855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What species of Asian Carp is this? </a:t>
            </a:r>
            <a:endParaRPr/>
          </a:p>
        </p:txBody>
      </p:sp>
      <p:sp>
        <p:nvSpPr>
          <p:cNvPr id="432" name="Google Shape;432;p35"/>
          <p:cNvSpPr txBox="1"/>
          <p:nvPr/>
        </p:nvSpPr>
        <p:spPr>
          <a:xfrm>
            <a:off x="1130300" y="3086100"/>
            <a:ext cx="38227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Grass Carp </a:t>
            </a:r>
            <a:endParaRPr b="1" sz="4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33" name="Google Shape;433;p35">
            <a:hlinkClick action="ppaction://hlinksldjump" r:id="rId3"/>
          </p:cNvPr>
          <p:cNvSpPr/>
          <p:nvPr/>
        </p:nvSpPr>
        <p:spPr>
          <a:xfrm>
            <a:off x="5524500" y="57121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34" name="Google Shape;434;p35"/>
          <p:cNvPicPr preferRelativeResize="0"/>
          <p:nvPr/>
        </p:nvPicPr>
        <p:blipFill rotWithShape="1">
          <a:blip r:embed="rId4">
            <a:alphaModFix/>
          </a:blip>
          <a:srcRect b="25567" l="10227" r="20454" t="15909"/>
          <a:stretch/>
        </p:blipFill>
        <p:spPr>
          <a:xfrm>
            <a:off x="5880100" y="1771650"/>
            <a:ext cx="5610564" cy="3157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0" name="Google Shape;440;p36"/>
          <p:cNvSpPr/>
          <p:nvPr/>
        </p:nvSpPr>
        <p:spPr>
          <a:xfrm>
            <a:off x="848339" y="1029772"/>
            <a:ext cx="1083944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are an issue because: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B) They decrease ecosystem resilience and biodiversity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7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6" name="Google Shape;446;p37"/>
          <p:cNvSpPr/>
          <p:nvPr/>
        </p:nvSpPr>
        <p:spPr>
          <a:xfrm>
            <a:off x="848339" y="832922"/>
            <a:ext cx="1083944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Asian Carp impact our native species by: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B) Eating large amounts of food, leaving nothing for our species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2" name="Google Shape;452;p38"/>
          <p:cNvSpPr/>
          <p:nvPr/>
        </p:nvSpPr>
        <p:spPr>
          <a:xfrm>
            <a:off x="790120" y="1531422"/>
            <a:ext cx="1083944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cost the Canadian economy: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C) $30 billion/year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9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8" name="Google Shape;458;p39"/>
          <p:cNvSpPr/>
          <p:nvPr/>
        </p:nvSpPr>
        <p:spPr>
          <a:xfrm>
            <a:off x="645139" y="521772"/>
            <a:ext cx="10839449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Social impacts include;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-Impacts on agriculture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-Impacts on livelihoods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-Reduced recreation </a:t>
            </a:r>
            <a:r>
              <a:rPr b="1" lang="en-US" sz="2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(boats, hiking)  </a:t>
            </a:r>
            <a:endParaRPr b="1" sz="4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-Health risks </a:t>
            </a:r>
            <a:r>
              <a:rPr b="1" lang="en-US" sz="2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(disease/stagnant water)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EFEFE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5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64" name="Google Shape;464;p45"/>
          <p:cNvSpPr/>
          <p:nvPr/>
        </p:nvSpPr>
        <p:spPr>
          <a:xfrm>
            <a:off x="1200657" y="768483"/>
            <a:ext cx="10134814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What is the method that the Chicago shipping canal is using to manage Asian Carp?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C) Electrical Barriers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6">
            <a:hlinkClick action="ppaction://hlinksldjump" r:id="rId3"/>
          </p:cNvPr>
          <p:cNvSpPr/>
          <p:nvPr/>
        </p:nvSpPr>
        <p:spPr>
          <a:xfrm>
            <a:off x="5791200" y="5657850"/>
            <a:ext cx="1238250" cy="97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692" y="60000"/>
                </a:lnTo>
                <a:lnTo>
                  <a:pt x="33519" y="60000"/>
                </a:lnTo>
                <a:lnTo>
                  <a:pt x="33519" y="105000"/>
                </a:lnTo>
                <a:lnTo>
                  <a:pt x="86481" y="105000"/>
                </a:lnTo>
                <a:lnTo>
                  <a:pt x="86481" y="60000"/>
                </a:lnTo>
                <a:lnTo>
                  <a:pt x="95308" y="60000"/>
                </a:lnTo>
                <a:lnTo>
                  <a:pt x="82067" y="43125"/>
                </a:ln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</a:path>
              <a:path extrusionOk="0" fill="darkenLess" h="120000" w="120000">
                <a:moveTo>
                  <a:pt x="82067" y="43125"/>
                </a:move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  <a:moveTo>
                  <a:pt x="33519" y="60000"/>
                </a:moveTo>
                <a:lnTo>
                  <a:pt x="33519" y="105000"/>
                </a:lnTo>
                <a:lnTo>
                  <a:pt x="55587" y="105000"/>
                </a:ln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  <a:lnTo>
                  <a:pt x="86481" y="105000"/>
                </a:lnTo>
                <a:lnTo>
                  <a:pt x="86481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4692" y="60000"/>
                </a:lnTo>
                <a:lnTo>
                  <a:pt x="95308" y="60000"/>
                </a:lnTo>
                <a:close/>
                <a:moveTo>
                  <a:pt x="55587" y="82500"/>
                </a:moveTo>
                <a:lnTo>
                  <a:pt x="64413" y="82500"/>
                </a:lnTo>
                <a:lnTo>
                  <a:pt x="64413" y="105000"/>
                </a:lnTo>
                <a:lnTo>
                  <a:pt x="55587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240" y="31875"/>
                </a:lnTo>
                <a:lnTo>
                  <a:pt x="73240" y="20625"/>
                </a:lnTo>
                <a:lnTo>
                  <a:pt x="82067" y="20625"/>
                </a:lnTo>
                <a:lnTo>
                  <a:pt x="82067" y="43125"/>
                </a:lnTo>
                <a:lnTo>
                  <a:pt x="95308" y="60000"/>
                </a:lnTo>
                <a:lnTo>
                  <a:pt x="86481" y="60000"/>
                </a:lnTo>
                <a:lnTo>
                  <a:pt x="86481" y="105000"/>
                </a:lnTo>
                <a:lnTo>
                  <a:pt x="33519" y="105000"/>
                </a:lnTo>
                <a:lnTo>
                  <a:pt x="33519" y="60000"/>
                </a:lnTo>
                <a:lnTo>
                  <a:pt x="24692" y="60000"/>
                </a:lnTo>
                <a:close/>
                <a:moveTo>
                  <a:pt x="73240" y="31875"/>
                </a:moveTo>
                <a:lnTo>
                  <a:pt x="82067" y="43125"/>
                </a:lnTo>
                <a:moveTo>
                  <a:pt x="86481" y="60000"/>
                </a:moveTo>
                <a:lnTo>
                  <a:pt x="33519" y="60000"/>
                </a:lnTo>
                <a:moveTo>
                  <a:pt x="55587" y="105000"/>
                </a:move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0" name="Google Shape;470;p46"/>
          <p:cNvSpPr/>
          <p:nvPr/>
        </p:nvSpPr>
        <p:spPr>
          <a:xfrm>
            <a:off x="953733" y="480808"/>
            <a:ext cx="1083944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How can you avoid accidently releasing or moving an invasive species?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14400" lvl="0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ckwell"/>
              <a:buAutoNum type="alphaUcParenR"/>
            </a:pPr>
            <a:r>
              <a:rPr b="1" lang="en-US" sz="4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Learn how to identify invasive species that threaten Ontario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7">
            <a:hlinkClick action="ppaction://hlinksldjump" r:id="rId3"/>
          </p:cNvPr>
          <p:cNvSpPr/>
          <p:nvPr/>
        </p:nvSpPr>
        <p:spPr>
          <a:xfrm>
            <a:off x="5754333" y="5657850"/>
            <a:ext cx="1238250" cy="97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692" y="60000"/>
                </a:lnTo>
                <a:lnTo>
                  <a:pt x="33519" y="60000"/>
                </a:lnTo>
                <a:lnTo>
                  <a:pt x="33519" y="105000"/>
                </a:lnTo>
                <a:lnTo>
                  <a:pt x="86481" y="105000"/>
                </a:lnTo>
                <a:lnTo>
                  <a:pt x="86481" y="60000"/>
                </a:lnTo>
                <a:lnTo>
                  <a:pt x="95308" y="60000"/>
                </a:lnTo>
                <a:lnTo>
                  <a:pt x="82067" y="43125"/>
                </a:ln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</a:path>
              <a:path extrusionOk="0" fill="darkenLess" h="120000" w="120000">
                <a:moveTo>
                  <a:pt x="82067" y="43125"/>
                </a:move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  <a:moveTo>
                  <a:pt x="33519" y="60000"/>
                </a:moveTo>
                <a:lnTo>
                  <a:pt x="33519" y="105000"/>
                </a:lnTo>
                <a:lnTo>
                  <a:pt x="55587" y="105000"/>
                </a:ln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  <a:lnTo>
                  <a:pt x="86481" y="105000"/>
                </a:lnTo>
                <a:lnTo>
                  <a:pt x="86481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4692" y="60000"/>
                </a:lnTo>
                <a:lnTo>
                  <a:pt x="95308" y="60000"/>
                </a:lnTo>
                <a:close/>
                <a:moveTo>
                  <a:pt x="55587" y="82500"/>
                </a:moveTo>
                <a:lnTo>
                  <a:pt x="64413" y="82500"/>
                </a:lnTo>
                <a:lnTo>
                  <a:pt x="64413" y="105000"/>
                </a:lnTo>
                <a:lnTo>
                  <a:pt x="55587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240" y="31875"/>
                </a:lnTo>
                <a:lnTo>
                  <a:pt x="73240" y="20625"/>
                </a:lnTo>
                <a:lnTo>
                  <a:pt x="82067" y="20625"/>
                </a:lnTo>
                <a:lnTo>
                  <a:pt x="82067" y="43125"/>
                </a:lnTo>
                <a:lnTo>
                  <a:pt x="95308" y="60000"/>
                </a:lnTo>
                <a:lnTo>
                  <a:pt x="86481" y="60000"/>
                </a:lnTo>
                <a:lnTo>
                  <a:pt x="86481" y="105000"/>
                </a:lnTo>
                <a:lnTo>
                  <a:pt x="33519" y="105000"/>
                </a:lnTo>
                <a:lnTo>
                  <a:pt x="33519" y="60000"/>
                </a:lnTo>
                <a:lnTo>
                  <a:pt x="24692" y="60000"/>
                </a:lnTo>
                <a:close/>
                <a:moveTo>
                  <a:pt x="73240" y="31875"/>
                </a:moveTo>
                <a:lnTo>
                  <a:pt x="82067" y="43125"/>
                </a:lnTo>
                <a:moveTo>
                  <a:pt x="86481" y="60000"/>
                </a:moveTo>
                <a:lnTo>
                  <a:pt x="33519" y="60000"/>
                </a:lnTo>
                <a:moveTo>
                  <a:pt x="55587" y="105000"/>
                </a:move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6" name="Google Shape;476;p47"/>
          <p:cNvSpPr/>
          <p:nvPr/>
        </p:nvSpPr>
        <p:spPr>
          <a:xfrm>
            <a:off x="953734" y="930448"/>
            <a:ext cx="1083944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7" name="Google Shape;477;p47"/>
          <p:cNvSpPr/>
          <p:nvPr/>
        </p:nvSpPr>
        <p:spPr>
          <a:xfrm>
            <a:off x="953734" y="1213535"/>
            <a:ext cx="1047750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What should you do if you find a prohibited invasive species?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D) All of the above 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8">
            <a:hlinkClick action="ppaction://hlinksldjump" r:id="rId3"/>
          </p:cNvPr>
          <p:cNvSpPr/>
          <p:nvPr/>
        </p:nvSpPr>
        <p:spPr>
          <a:xfrm>
            <a:off x="5791200" y="5657850"/>
            <a:ext cx="1238250" cy="97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692" y="60000"/>
                </a:lnTo>
                <a:lnTo>
                  <a:pt x="33519" y="60000"/>
                </a:lnTo>
                <a:lnTo>
                  <a:pt x="33519" y="105000"/>
                </a:lnTo>
                <a:lnTo>
                  <a:pt x="86481" y="105000"/>
                </a:lnTo>
                <a:lnTo>
                  <a:pt x="86481" y="60000"/>
                </a:lnTo>
                <a:lnTo>
                  <a:pt x="95308" y="60000"/>
                </a:lnTo>
                <a:lnTo>
                  <a:pt x="82067" y="43125"/>
                </a:ln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</a:path>
              <a:path extrusionOk="0" fill="darkenLess" h="120000" w="120000">
                <a:moveTo>
                  <a:pt x="82067" y="43125"/>
                </a:move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  <a:moveTo>
                  <a:pt x="33519" y="60000"/>
                </a:moveTo>
                <a:lnTo>
                  <a:pt x="33519" y="105000"/>
                </a:lnTo>
                <a:lnTo>
                  <a:pt x="55587" y="105000"/>
                </a:ln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  <a:lnTo>
                  <a:pt x="86481" y="105000"/>
                </a:lnTo>
                <a:lnTo>
                  <a:pt x="86481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4692" y="60000"/>
                </a:lnTo>
                <a:lnTo>
                  <a:pt x="95308" y="60000"/>
                </a:lnTo>
                <a:close/>
                <a:moveTo>
                  <a:pt x="55587" y="82500"/>
                </a:moveTo>
                <a:lnTo>
                  <a:pt x="64413" y="82500"/>
                </a:lnTo>
                <a:lnTo>
                  <a:pt x="64413" y="105000"/>
                </a:lnTo>
                <a:lnTo>
                  <a:pt x="55587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240" y="31875"/>
                </a:lnTo>
                <a:lnTo>
                  <a:pt x="73240" y="20625"/>
                </a:lnTo>
                <a:lnTo>
                  <a:pt x="82067" y="20625"/>
                </a:lnTo>
                <a:lnTo>
                  <a:pt x="82067" y="43125"/>
                </a:lnTo>
                <a:lnTo>
                  <a:pt x="95308" y="60000"/>
                </a:lnTo>
                <a:lnTo>
                  <a:pt x="86481" y="60000"/>
                </a:lnTo>
                <a:lnTo>
                  <a:pt x="86481" y="105000"/>
                </a:lnTo>
                <a:lnTo>
                  <a:pt x="33519" y="105000"/>
                </a:lnTo>
                <a:lnTo>
                  <a:pt x="33519" y="60000"/>
                </a:lnTo>
                <a:lnTo>
                  <a:pt x="24692" y="60000"/>
                </a:lnTo>
                <a:close/>
                <a:moveTo>
                  <a:pt x="73240" y="31875"/>
                </a:moveTo>
                <a:lnTo>
                  <a:pt x="82067" y="43125"/>
                </a:lnTo>
                <a:moveTo>
                  <a:pt x="86481" y="60000"/>
                </a:moveTo>
                <a:lnTo>
                  <a:pt x="33519" y="60000"/>
                </a:lnTo>
                <a:moveTo>
                  <a:pt x="55587" y="105000"/>
                </a:move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711200" y="381337"/>
            <a:ext cx="10839449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What you can do to stop the spread of invasive species: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Learn to identify invasive species</a:t>
            </a:r>
            <a:endParaRPr/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Check your equipment and pets for invasive species </a:t>
            </a:r>
            <a:endParaRPr/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Don’t dump baitfish into water after fishing</a:t>
            </a:r>
            <a:endParaRPr/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Don’t dispose of pets, aquarium plants, or garden clippings in natural areas </a:t>
            </a:r>
            <a:endParaRPr/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Wash or dry your boat, tackle, downriggers, trailer and other outdoor equipment to remove invasive species</a:t>
            </a:r>
            <a:endParaRPr/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Don’t move firewood that could contain forest pests </a:t>
            </a:r>
            <a:endParaRPr/>
          </a:p>
          <a:p>
            <a:pPr indent="-7366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/>
          <p:nvPr/>
        </p:nvSpPr>
        <p:spPr>
          <a:xfrm>
            <a:off x="5558836" y="6178342"/>
            <a:ext cx="107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0" i="0" sz="20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428919" y="344022"/>
            <a:ext cx="1133430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are non-native, which means: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636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i="0" lang="en-US" sz="36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Species introduced by human action</a:t>
            </a:r>
            <a:endParaRPr b="1" i="0" sz="36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636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i="0" lang="en-US" sz="36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Species that exist in a habitat where they were not previously found</a:t>
            </a:r>
            <a:endParaRPr b="1" i="0" sz="3600" u="none" cap="none" strike="noStrik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863600" lvl="0" marL="9144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AutoNum type="alphaUcParenR"/>
            </a:pPr>
            <a:r>
              <a:rPr b="1" i="0" lang="en-US" sz="36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All of the above </a:t>
            </a:r>
            <a:endParaRPr sz="3600"/>
          </a:p>
          <a:p>
            <a:pPr indent="-635000" lvl="0" marL="9144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ckwell"/>
              <a:buNone/>
            </a:pPr>
            <a:r>
              <a:t/>
            </a:r>
            <a:endParaRPr b="1" i="0" sz="4400" u="none" cap="none" strike="noStrike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9"/>
          <p:cNvSpPr txBox="1"/>
          <p:nvPr/>
        </p:nvSpPr>
        <p:spPr>
          <a:xfrm>
            <a:off x="1752600" y="1397000"/>
            <a:ext cx="8610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EDDMapS</a:t>
            </a:r>
            <a:endParaRPr b="1" sz="40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89" name="Google Shape;48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1871" y="1261753"/>
            <a:ext cx="5599645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9"/>
          <p:cNvSpPr txBox="1"/>
          <p:nvPr/>
        </p:nvSpPr>
        <p:spPr>
          <a:xfrm>
            <a:off x="1689450" y="3391891"/>
            <a:ext cx="5981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Hotline -  </a:t>
            </a:r>
            <a:endParaRPr b="1" sz="36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91" name="Google Shape;491;p49"/>
          <p:cNvSpPr/>
          <p:nvPr/>
        </p:nvSpPr>
        <p:spPr>
          <a:xfrm>
            <a:off x="7671150" y="3361113"/>
            <a:ext cx="38347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1-800-563-7711</a:t>
            </a:r>
            <a:endParaRPr/>
          </a:p>
        </p:txBody>
      </p:sp>
      <p:sp>
        <p:nvSpPr>
          <p:cNvPr id="492" name="Google Shape;492;p49">
            <a:hlinkClick action="ppaction://hlinksldjump" r:id="rId4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rgbClr val="5E87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/>
          <p:nvPr>
            <p:ph idx="1" type="body"/>
          </p:nvPr>
        </p:nvSpPr>
        <p:spPr>
          <a:xfrm>
            <a:off x="1321650" y="1013850"/>
            <a:ext cx="95487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None/>
            </a:pPr>
            <a:r>
              <a:rPr b="1" lang="en-US" sz="4400">
                <a:solidFill>
                  <a:srgbClr val="FFFFFF"/>
                </a:solidFill>
              </a:rPr>
              <a:t>Name 3 characteristics that invasive species can have that give them a competitive advantage over native species.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5562601" y="5578025"/>
            <a:ext cx="106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r>
              <a:rPr b="0" i="0" lang="en-US" sz="1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>
            <p:ph idx="1" type="body"/>
          </p:nvPr>
        </p:nvSpPr>
        <p:spPr>
          <a:xfrm>
            <a:off x="919120" y="487075"/>
            <a:ext cx="10353900" cy="45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-742950" lvl="0" marL="74295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400"/>
              <a:buAutoNum type="arabicParenR"/>
            </a:pPr>
            <a:r>
              <a:rPr b="1" lang="en-US" sz="4400">
                <a:solidFill>
                  <a:srgbClr val="FFFFFF"/>
                </a:solidFill>
              </a:rPr>
              <a:t>Provide </a:t>
            </a:r>
            <a:r>
              <a:rPr b="1" lang="en-US" sz="4400" u="sng">
                <a:solidFill>
                  <a:srgbClr val="FFFFFF"/>
                </a:solidFill>
              </a:rPr>
              <a:t>3 examples</a:t>
            </a:r>
            <a:r>
              <a:rPr b="1" lang="en-US" sz="4400">
                <a:solidFill>
                  <a:srgbClr val="FFFFFF"/>
                </a:solidFill>
              </a:rPr>
              <a:t> of invasive species and one of their impacts on the environment or humans 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5544127" y="5730915"/>
            <a:ext cx="110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r>
              <a:rPr lang="en-US" sz="18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>
            <a:hlinkClick action="ppaction://hlinksldjump" r:id="rId3"/>
          </p:cNvPr>
          <p:cNvSpPr/>
          <p:nvPr/>
        </p:nvSpPr>
        <p:spPr>
          <a:xfrm>
            <a:off x="5644558" y="5532151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781049" y="-280411"/>
            <a:ext cx="10801350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True or False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Humans are responsible for introducing the majority of invasive species  </a:t>
            </a:r>
            <a:endParaRPr b="1" sz="5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5715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</a:pPr>
            <a:r>
              <a:t/>
            </a:r>
            <a:endParaRPr b="1" sz="5400">
              <a:solidFill>
                <a:srgbClr val="FEFEFE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/>
          <p:nvPr/>
        </p:nvSpPr>
        <p:spPr>
          <a:xfrm>
            <a:off x="5517046" y="5798851"/>
            <a:ext cx="1074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sz="2000" cap="none">
              <a:solidFill>
                <a:srgbClr val="D5E3C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234437" y="521330"/>
            <a:ext cx="1163955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True or False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Invasive species arrive to new territory by transportation vehicles such as planes, boats, cars and ATV’s.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mask">
  <a:themeElements>
    <a:clrScheme name="Custom 13">
      <a:dk1>
        <a:srgbClr val="000000"/>
      </a:dk1>
      <a:lt1>
        <a:srgbClr val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1D7A1"/>
      </a:accent5>
      <a:accent6>
        <a:srgbClr val="64A4BD"/>
      </a:accent6>
      <a:hlink>
        <a:srgbClr val="8CCC71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2017-11-22T15:12:44Z</dcterms:created>
  <dc:creator>Marina Hawkshaw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