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6858000" cx="12192000"/>
  <p:notesSz cx="6858000" cy="9144000"/>
  <p:embeddedFontLst>
    <p:embeddedFont>
      <p:font typeface="Corbel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3" roundtripDataSignature="AMtx7mhmGxPb2hqORJZNUouxuq2P3nUr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0F028C-1290-4ADA-854A-A675CF4056F4}">
  <a:tblStyle styleId="{D30F028C-1290-4ADA-854A-A675CF4056F4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Corbel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orbel-italic.fntdata"/><Relationship Id="rId50" Type="http://schemas.openxmlformats.org/officeDocument/2006/relationships/font" Target="fonts/Corbel-bold.fntdata"/><Relationship Id="rId53" Type="http://customschemas.google.com/relationships/presentationmetadata" Target="metadata"/><Relationship Id="rId52" Type="http://schemas.openxmlformats.org/officeDocument/2006/relationships/font" Target="fonts/Corbel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" type="body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" type="body"/>
          </p:nvPr>
        </p:nvSpPr>
        <p:spPr>
          <a:xfrm rot="5400000">
            <a:off x="3785660" y="-809632"/>
            <a:ext cx="4620682" cy="9371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5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4"/>
          <p:cNvSpPr txBox="1"/>
          <p:nvPr>
            <p:ph type="title"/>
          </p:nvPr>
        </p:nvSpPr>
        <p:spPr>
          <a:xfrm rot="5400000">
            <a:off x="6760368" y="2155032"/>
            <a:ext cx="59864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1" type="body"/>
          </p:nvPr>
        </p:nvSpPr>
        <p:spPr>
          <a:xfrm rot="5400000">
            <a:off x="1712119" y="-683418"/>
            <a:ext cx="5986463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5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5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45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5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rgbClr val="68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46"/>
          <p:cNvSpPr txBox="1"/>
          <p:nvPr>
            <p:ph type="ctrTitle"/>
          </p:nvPr>
        </p:nvSpPr>
        <p:spPr>
          <a:xfrm>
            <a:off x="1751777" y="3019706"/>
            <a:ext cx="484632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6"/>
          <p:cNvSpPr txBox="1"/>
          <p:nvPr>
            <p:ph idx="1" type="subTitle"/>
          </p:nvPr>
        </p:nvSpPr>
        <p:spPr>
          <a:xfrm>
            <a:off x="1751777" y="5381894"/>
            <a:ext cx="4846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Puffy white clouds in deep blue sky" id="31" name="Google Shape;3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up of plant shoot" id="32" name="Google Shape;3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s" id="33" name="Google Shape;3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rgbClr val="68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" name="Google Shape;36;p47"/>
          <p:cNvSpPr txBox="1"/>
          <p:nvPr>
            <p:ph type="title"/>
          </p:nvPr>
        </p:nvSpPr>
        <p:spPr>
          <a:xfrm>
            <a:off x="1751777" y="2263913"/>
            <a:ext cx="6949440" cy="31433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7"/>
          <p:cNvSpPr txBox="1"/>
          <p:nvPr>
            <p:ph idx="1" type="body"/>
          </p:nvPr>
        </p:nvSpPr>
        <p:spPr>
          <a:xfrm>
            <a:off x="1751777" y="5381893"/>
            <a:ext cx="6949440" cy="4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Closeup of green plants" id="38" name="Google Shape;3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s" id="39" name="Google Shape;3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  <p:extLst>
    <p:ext uri="{DCECCB84-F9BA-43D5-87BE-67443E8EF086}">
      <p15:sldGuideLst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8"/>
          <p:cNvSpPr txBox="1"/>
          <p:nvPr>
            <p:ph idx="1" type="body"/>
          </p:nvPr>
        </p:nvSpPr>
        <p:spPr>
          <a:xfrm>
            <a:off x="1409700" y="1556281"/>
            <a:ext cx="4610099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48"/>
          <p:cNvSpPr txBox="1"/>
          <p:nvPr>
            <p:ph idx="2" type="body"/>
          </p:nvPr>
        </p:nvSpPr>
        <p:spPr>
          <a:xfrm>
            <a:off x="6172200" y="1556281"/>
            <a:ext cx="4609775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48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48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9"/>
          <p:cNvSpPr txBox="1"/>
          <p:nvPr>
            <p:ph idx="1" type="body"/>
          </p:nvPr>
        </p:nvSpPr>
        <p:spPr>
          <a:xfrm>
            <a:off x="1409699" y="1554480"/>
            <a:ext cx="46085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9"/>
          <p:cNvSpPr txBox="1"/>
          <p:nvPr>
            <p:ph idx="2" type="body"/>
          </p:nvPr>
        </p:nvSpPr>
        <p:spPr>
          <a:xfrm>
            <a:off x="1409699" y="2434147"/>
            <a:ext cx="4608576" cy="381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49"/>
          <p:cNvSpPr txBox="1"/>
          <p:nvPr>
            <p:ph idx="3" type="body"/>
          </p:nvPr>
        </p:nvSpPr>
        <p:spPr>
          <a:xfrm>
            <a:off x="6172200" y="1554480"/>
            <a:ext cx="46101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49"/>
          <p:cNvSpPr txBox="1"/>
          <p:nvPr>
            <p:ph idx="4" type="body"/>
          </p:nvPr>
        </p:nvSpPr>
        <p:spPr>
          <a:xfrm>
            <a:off x="6172200" y="2434147"/>
            <a:ext cx="4610100" cy="381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49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49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0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0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50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/>
          <p:nvPr>
            <p:ph type="title"/>
          </p:nvPr>
        </p:nvSpPr>
        <p:spPr>
          <a:xfrm>
            <a:off x="6682434" y="919616"/>
            <a:ext cx="4155622" cy="2532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1"/>
          <p:cNvSpPr txBox="1"/>
          <p:nvPr>
            <p:ph idx="1" type="body"/>
          </p:nvPr>
        </p:nvSpPr>
        <p:spPr>
          <a:xfrm>
            <a:off x="1409699" y="915923"/>
            <a:ext cx="5216979" cy="5065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51"/>
          <p:cNvSpPr txBox="1"/>
          <p:nvPr>
            <p:ph idx="2" type="body"/>
          </p:nvPr>
        </p:nvSpPr>
        <p:spPr>
          <a:xfrm>
            <a:off x="6682434" y="3502152"/>
            <a:ext cx="4155622" cy="2479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5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/>
          <p:nvPr>
            <p:ph type="title"/>
          </p:nvPr>
        </p:nvSpPr>
        <p:spPr>
          <a:xfrm>
            <a:off x="6682435" y="919616"/>
            <a:ext cx="4155622" cy="2532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70" name="Google Shape;70;p52"/>
          <p:cNvSpPr/>
          <p:nvPr>
            <p:ph idx="2" type="pic"/>
          </p:nvPr>
        </p:nvSpPr>
        <p:spPr>
          <a:xfrm>
            <a:off x="0" y="915923"/>
            <a:ext cx="6626677" cy="5065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3716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1" name="Google Shape;71;p52"/>
          <p:cNvSpPr txBox="1"/>
          <p:nvPr>
            <p:ph idx="1" type="body"/>
          </p:nvPr>
        </p:nvSpPr>
        <p:spPr>
          <a:xfrm>
            <a:off x="6682435" y="3502152"/>
            <a:ext cx="4155622" cy="2479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5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5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87F00"/>
            </a:gs>
            <a:gs pos="74000">
              <a:srgbClr val="E2FF65"/>
            </a:gs>
            <a:gs pos="83000">
              <a:srgbClr val="E2FF65"/>
            </a:gs>
            <a:gs pos="100000">
              <a:srgbClr val="EBFE99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rgbClr val="F4FFCB"/>
              </a:gs>
              <a:gs pos="100000">
                <a:srgbClr val="F4FFCB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43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rgbClr val="E8FF87"/>
              </a:gs>
              <a:gs pos="100000">
                <a:srgbClr val="E8FF8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687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43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Corbel"/>
              <a:buNone/>
              <a:defRPr b="0" i="0" sz="34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43"/>
          <p:cNvSpPr txBox="1"/>
          <p:nvPr>
            <p:ph idx="1" type="body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4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4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4.xml"/><Relationship Id="rId11" Type="http://schemas.openxmlformats.org/officeDocument/2006/relationships/slide" Target="/ppt/slides/slide16.xml"/><Relationship Id="rId22" Type="http://schemas.openxmlformats.org/officeDocument/2006/relationships/slide" Target="/ppt/slides/slide38.xml"/><Relationship Id="rId10" Type="http://schemas.openxmlformats.org/officeDocument/2006/relationships/slide" Target="/ppt/slides/slide12.xml"/><Relationship Id="rId21" Type="http://schemas.openxmlformats.org/officeDocument/2006/relationships/slide" Target="/ppt/slides/slide18.xml"/><Relationship Id="rId13" Type="http://schemas.openxmlformats.org/officeDocument/2006/relationships/slide" Target="/ppt/slides/slide5.xml"/><Relationship Id="rId12" Type="http://schemas.openxmlformats.org/officeDocument/2006/relationships/slide" Target="/ppt/slides/slide3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3.xml"/><Relationship Id="rId4" Type="http://schemas.openxmlformats.org/officeDocument/2006/relationships/slide" Target="/ppt/slides/slide7.xml"/><Relationship Id="rId9" Type="http://schemas.openxmlformats.org/officeDocument/2006/relationships/slide" Target="/ppt/slides/slide8.xml"/><Relationship Id="rId15" Type="http://schemas.openxmlformats.org/officeDocument/2006/relationships/slide" Target="/ppt/slides/slide13.xml"/><Relationship Id="rId14" Type="http://schemas.openxmlformats.org/officeDocument/2006/relationships/slide" Target="/ppt/slides/slide9.xml"/><Relationship Id="rId17" Type="http://schemas.openxmlformats.org/officeDocument/2006/relationships/slide" Target="/ppt/slides/slide37.xml"/><Relationship Id="rId16" Type="http://schemas.openxmlformats.org/officeDocument/2006/relationships/slide" Target="/ppt/slides/slide17.xml"/><Relationship Id="rId5" Type="http://schemas.openxmlformats.org/officeDocument/2006/relationships/slide" Target="/ppt/slides/slide11.xml"/><Relationship Id="rId19" Type="http://schemas.openxmlformats.org/officeDocument/2006/relationships/slide" Target="/ppt/slides/slide10.xml"/><Relationship Id="rId6" Type="http://schemas.openxmlformats.org/officeDocument/2006/relationships/slide" Target="/ppt/slides/slide15.xml"/><Relationship Id="rId18" Type="http://schemas.openxmlformats.org/officeDocument/2006/relationships/slide" Target="/ppt/slides/slide6.xml"/><Relationship Id="rId7" Type="http://schemas.openxmlformats.org/officeDocument/2006/relationships/slide" Target="/ppt/slides/slide35.xml"/><Relationship Id="rId8" Type="http://schemas.openxmlformats.org/officeDocument/2006/relationships/slide" Target="/ppt/slides/slide4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6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27.xml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28.xml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29.xml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30.xml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3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32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33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34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1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1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1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1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1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1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1.xml"/><Relationship Id="rId4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1.xml"/><Relationship Id="rId4" Type="http://schemas.openxmlformats.org/officeDocument/2006/relationships/image" Target="../media/image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1.xml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19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slide" Target="/ppt/slides/slide1.xml"/><Relationship Id="rId4" Type="http://schemas.openxmlformats.org/officeDocument/2006/relationships/image" Target="../media/image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1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1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1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39.xml"/><Relationship Id="rId4" Type="http://schemas.openxmlformats.org/officeDocument/2006/relationships/slide" Target="/ppt/slides/slide39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40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41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42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0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1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3.xml"/><Relationship Id="rId4" Type="http://schemas.openxmlformats.org/officeDocument/2006/relationships/slide" Target="/ppt/slides/slide2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24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2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"/>
          <p:cNvGraphicFramePr/>
          <p:nvPr/>
        </p:nvGraphicFramePr>
        <p:xfrm>
          <a:off x="453403" y="1474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{D30F028C-1290-4ADA-854A-A675CF4056F4}</a:tableStyleId>
              </a:tblPr>
              <a:tblGrid>
                <a:gridCol w="2144425"/>
                <a:gridCol w="2144425"/>
                <a:gridCol w="2144425"/>
                <a:gridCol w="2144425"/>
                <a:gridCol w="2144425"/>
              </a:tblGrid>
              <a:tr h="1257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2" name="Google Shape;92;p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94" name="Google Shape;94;p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4902190" y="609176"/>
            <a:ext cx="182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W</a:t>
            </a:r>
            <a:r>
              <a:rPr b="1" lang="en-US" sz="24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ho am I?</a:t>
            </a:r>
            <a:endParaRPr b="1" i="0" sz="2400" u="none" cap="none" strike="noStrike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6912586" y="414625"/>
            <a:ext cx="20606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Invasive Impacts</a:t>
            </a:r>
            <a:endParaRPr b="1" i="0" sz="2400" u="none" cap="none" strike="noStrike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580751" y="414626"/>
            <a:ext cx="2292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How they </a:t>
            </a:r>
            <a:endParaRPr b="1" sz="240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got here</a:t>
            </a:r>
            <a:endParaRPr b="1" i="0" sz="2400" u="none" cap="none" strike="noStrike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9065045" y="432551"/>
            <a:ext cx="2156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How can I help?</a:t>
            </a:r>
            <a:endParaRPr b="1" i="0" sz="2400" u="none" cap="none" strike="noStrike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01200" y="414624"/>
            <a:ext cx="215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are </a:t>
            </a:r>
            <a:r>
              <a:rPr b="1"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they?</a:t>
            </a:r>
            <a:endParaRPr b="1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475947" y="1521993"/>
            <a:ext cx="19870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659542" y="1521993"/>
            <a:ext cx="17404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4988229" y="1536430"/>
            <a:ext cx="17404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7011875" y="1521682"/>
            <a:ext cx="17404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9313732" y="1534441"/>
            <a:ext cx="17404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567444" y="2829067"/>
            <a:ext cx="17732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2659542" y="2829067"/>
            <a:ext cx="17732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4955463" y="2842309"/>
            <a:ext cx="17732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7133171" y="2841192"/>
            <a:ext cx="17732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9256461" y="2841192"/>
            <a:ext cx="17732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559429" y="4112888"/>
            <a:ext cx="17892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2610746" y="4112888"/>
            <a:ext cx="17892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4947448" y="4112888"/>
            <a:ext cx="17892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7117141" y="4112888"/>
            <a:ext cx="17892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9286834" y="4091682"/>
            <a:ext cx="17892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572959" y="5273435"/>
            <a:ext cx="17924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2712394" y="5273435"/>
            <a:ext cx="17924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4947448" y="5273435"/>
            <a:ext cx="17924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7044307" y="5274319"/>
            <a:ext cx="17924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9246843" y="5342172"/>
            <a:ext cx="17924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10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06" name="Google Shape;206;p10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07" name="Google Shape;207;p10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234438" y="474751"/>
            <a:ext cx="116394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 Or False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ttaching to your shoes, clothing or even your dog after walking in the forest. </a:t>
            </a:r>
            <a:endParaRPr sz="4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664650" y="289651"/>
            <a:ext cx="116394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 the: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A) Smallmouth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ass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B)Bighead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arp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C) Rainbow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rout</a:t>
            </a:r>
            <a:endParaRPr sz="4800">
              <a:solidFill>
                <a:srgbClr val="434343"/>
              </a:solidFill>
            </a:endParaRPr>
          </a:p>
        </p:txBody>
      </p:sp>
      <p:sp>
        <p:nvSpPr>
          <p:cNvPr id="215" name="Google Shape;215;p1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1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17" name="Google Shape;217;p1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11">
            <a:hlinkClick action="ppaction://hlinksldjump" r:id="rId3"/>
          </p:cNvPr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Bighead Carp - Illustration by Joe Tomelleri" id="220" name="Google Shape;22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3325" y="1792962"/>
            <a:ext cx="5257525" cy="250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1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27" name="Google Shape;227;p1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28" name="Google Shape;228;p12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334038" y="441550"/>
            <a:ext cx="85365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is:</a:t>
            </a:r>
            <a:endParaRPr b="1" sz="5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Purple loosestrife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phragmites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Common buckthorn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1" name="Google Shape;23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2300" y="1480300"/>
            <a:ext cx="5633100" cy="3632400"/>
          </a:xfrm>
          <a:prstGeom prst="rect">
            <a:avLst/>
          </a:prstGeom>
          <a:noFill/>
          <a:ln cap="sq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/>
          <p:nvPr/>
        </p:nvSpPr>
        <p:spPr>
          <a:xfrm>
            <a:off x="149957" y="469012"/>
            <a:ext cx="11639400" cy="6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</a:t>
            </a:r>
            <a:r>
              <a:rPr b="1" lang="en-US" sz="54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is</a:t>
            </a: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 sz="1600">
              <a:solidFill>
                <a:srgbClr val="43434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Zebra Mussels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hinese mystery snail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Rusty crayfish</a:t>
            </a:r>
            <a:endParaRPr sz="4800">
              <a:solidFill>
                <a:srgbClr val="434343"/>
              </a:solidFill>
            </a:endParaRPr>
          </a:p>
        </p:txBody>
      </p:sp>
      <p:sp>
        <p:nvSpPr>
          <p:cNvPr id="237" name="Google Shape;237;p1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1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39" name="Google Shape;239;p1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40" name="Google Shape;240;p13"/>
          <p:cNvSpPr/>
          <p:nvPr/>
        </p:nvSpPr>
        <p:spPr>
          <a:xfrm>
            <a:off x="5343830" y="5398185"/>
            <a:ext cx="1504200" cy="1216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5586822" y="5746777"/>
            <a:ext cx="10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Zebra Mussel (Dreissena polymorpha) photo by Dave Britton" id="242" name="Google Shape;24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6100" y="1469900"/>
            <a:ext cx="4692176" cy="35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/>
          <p:nvPr/>
        </p:nvSpPr>
        <p:spPr>
          <a:xfrm>
            <a:off x="234437" y="289651"/>
            <a:ext cx="1163955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 the: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Grass carp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Goldfish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Round goby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8" name="Google Shape;248;p1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1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50" name="Google Shape;250;p1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51" name="Google Shape;251;p14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371023"/>
            <a:ext cx="5310651" cy="3540444"/>
          </a:xfrm>
          <a:prstGeom prst="rect">
            <a:avLst/>
          </a:prstGeom>
          <a:noFill/>
          <a:ln cap="sq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15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60" name="Google Shape;260;p15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61" name="Google Shape;261;p15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398463" y="281350"/>
            <a:ext cx="113115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 an issue because:</a:t>
            </a:r>
            <a:endParaRPr sz="5400">
              <a:solidFill>
                <a:srgbClr val="43434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are able to fit into any habitat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out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compete our native species 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always leave a huge mess after a sports game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16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70" name="Google Shape;270;p16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71" name="Google Shape;271;p16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952500" y="312222"/>
            <a:ext cx="1083944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like bullies because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damage natural habitats, native species and the ecosystem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play their music too loud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don’t get along with others 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17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80" name="Google Shape;280;p17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876509" y="429097"/>
            <a:ext cx="108393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take away things that our native species need such as: 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Food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Water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Shelter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All of the above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18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90" name="Google Shape;290;p18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91" name="Google Shape;291;p18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519150" y="343100"/>
            <a:ext cx="113814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</a:t>
            </a:r>
            <a:r>
              <a:rPr b="1" lang="en-US" sz="3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nvasive species have an advantage over native species because:</a:t>
            </a:r>
            <a:endParaRPr b="1" sz="3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8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arenR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can grow really fast</a:t>
            </a:r>
            <a:r>
              <a:rPr b="1" lang="en-US" sz="36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&amp; spread quickly</a:t>
            </a:r>
            <a:endParaRPr b="1" sz="36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8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arenR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can create a lot of </a:t>
            </a:r>
            <a:r>
              <a:rPr b="1" lang="en-US" sz="36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eggs, offspring or seeds</a:t>
            </a:r>
            <a:endParaRPr b="1" sz="36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8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arenR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may harm or eat native species (are predatory)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8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arenR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All of the above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19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00" name="Google Shape;300;p19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01" name="Google Shape;301;p19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2" name="Google Shape;302;p19"/>
          <p:cNvSpPr/>
          <p:nvPr/>
        </p:nvSpPr>
        <p:spPr>
          <a:xfrm>
            <a:off x="842317" y="709028"/>
            <a:ext cx="107352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B) Species not from Canada that invade and push out our native species 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2346197" y="530319"/>
            <a:ext cx="7505374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orbel"/>
              <a:buNone/>
            </a:pPr>
            <a:r>
              <a:rPr lang="en-US" sz="5400">
                <a:solidFill>
                  <a:schemeClr val="dk2"/>
                </a:solidFill>
              </a:rPr>
              <a:t>Invasive Species Jeopardy </a:t>
            </a:r>
            <a:endParaRPr sz="5400">
              <a:solidFill>
                <a:schemeClr val="dk2"/>
              </a:solidFill>
            </a:endParaRPr>
          </a:p>
        </p:txBody>
      </p:sp>
      <p:sp>
        <p:nvSpPr>
          <p:cNvPr id="125" name="Google Shape;125;p2"/>
          <p:cNvSpPr txBox="1"/>
          <p:nvPr>
            <p:ph idx="1" type="body"/>
          </p:nvPr>
        </p:nvSpPr>
        <p:spPr>
          <a:xfrm>
            <a:off x="1637716" y="5600987"/>
            <a:ext cx="9371948" cy="869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/>
              <a:t>Organize your class into 4 groups, make sure you listen to everyone’s opinion and reach a consensus as a team! </a:t>
            </a:r>
            <a:endParaRPr/>
          </a:p>
        </p:txBody>
      </p:sp>
      <p:sp>
        <p:nvSpPr>
          <p:cNvPr id="126" name="Google Shape;126;p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28" name="Google Shape;128;p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713" y="1944146"/>
            <a:ext cx="5682343" cy="3196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20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09" name="Google Shape;309;p20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10" name="Google Shape;310;p20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1523990" y="909564"/>
            <a:ext cx="91440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 found: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400"/>
              <a:buFont typeface="Corbel"/>
              <a:buAutoNum type="alphaUcParenR"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 all habitats: wetlands, woodlands and waters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2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18" name="Google Shape;318;p2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19" name="Google Shape;319;p21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452402" y="623161"/>
            <a:ext cx="11514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B) Animals and plants that establish in an area that is not their natural home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2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27" name="Google Shape;327;p2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28" name="Google Shape;328;p22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9" name="Google Shape;329;p22"/>
          <p:cNvSpPr/>
          <p:nvPr/>
        </p:nvSpPr>
        <p:spPr>
          <a:xfrm>
            <a:off x="935203" y="897769"/>
            <a:ext cx="10321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en-US" sz="54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can be:</a:t>
            </a:r>
            <a:endParaRPr b="1" sz="5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Any living species</a:t>
            </a:r>
            <a:endParaRPr b="1" sz="5400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2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36" name="Google Shape;336;p2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37" name="Google Shape;337;p23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8" name="Google Shape;338;p23"/>
          <p:cNvSpPr/>
          <p:nvPr/>
        </p:nvSpPr>
        <p:spPr>
          <a:xfrm>
            <a:off x="819150" y="289651"/>
            <a:ext cx="10801350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</a:t>
            </a:r>
            <a:endParaRPr b="1" sz="5400" u="sng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</a:t>
            </a:r>
            <a:r>
              <a:rPr b="1" lang="en-US" sz="54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h</a:t>
            </a: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itchhiking on goods or packages when travelling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2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45" name="Google Shape;345;p2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46" name="Google Shape;346;p24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7" name="Google Shape;347;p24"/>
          <p:cNvSpPr/>
          <p:nvPr/>
        </p:nvSpPr>
        <p:spPr>
          <a:xfrm>
            <a:off x="276225" y="324101"/>
            <a:ext cx="116394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</a:t>
            </a:r>
            <a:r>
              <a:rPr b="1" i="0" lang="en-US" sz="8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1" sz="5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</a:t>
            </a:r>
            <a:r>
              <a:rPr b="1" lang="en-US" sz="52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t</a:t>
            </a: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ransportation vehicles such as airplanes, boats, cars and ATV’s.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25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54" name="Google Shape;354;p25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55" name="Google Shape;355;p25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390075" y="324101"/>
            <a:ext cx="116394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False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</a:t>
            </a:r>
            <a:r>
              <a:rPr b="1" lang="en-US" sz="52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d</a:t>
            </a: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riving their car or taking the first plane to Ontario!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p26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63" name="Google Shape;363;p26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64" name="Google Shape;364;p26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5" name="Google Shape;365;p26"/>
          <p:cNvSpPr/>
          <p:nvPr/>
        </p:nvSpPr>
        <p:spPr>
          <a:xfrm>
            <a:off x="190500" y="289651"/>
            <a:ext cx="11639550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</a:t>
            </a: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 </a:t>
            </a:r>
            <a:r>
              <a:rPr b="1" lang="en-US" sz="52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ttaching to your shoes, clothing or even your dog after walking in the forest.</a:t>
            </a:r>
            <a:r>
              <a:rPr b="1" i="0" lang="en-US" sz="5200" u="none" cap="none" strike="noStrike">
                <a:solidFill>
                  <a:srgbClr val="705A4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27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72" name="Google Shape;372;p27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73" name="Google Shape;373;p27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4" name="Google Shape;374;p27"/>
          <p:cNvSpPr/>
          <p:nvPr/>
        </p:nvSpPr>
        <p:spPr>
          <a:xfrm>
            <a:off x="190500" y="289651"/>
            <a:ext cx="1163955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 the:</a:t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B)Bighead Carp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Bighead Carp - Illustration by Joe Tomelleri" id="375" name="Google Shape;37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5501" y="1334550"/>
            <a:ext cx="5789550" cy="27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/>
          <p:nvPr/>
        </p:nvSpPr>
        <p:spPr>
          <a:xfrm>
            <a:off x="276301" y="19729"/>
            <a:ext cx="116394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is: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B) Invasive phragmites</a:t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1" name="Google Shape;381;p28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2" name="Google Shape;382;p28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83" name="Google Shape;383;p28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84" name="Google Shape;384;p28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5" name="Google Shape;38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5700" y="1178300"/>
            <a:ext cx="5268300" cy="3397200"/>
          </a:xfrm>
          <a:prstGeom prst="rect">
            <a:avLst/>
          </a:prstGeom>
          <a:noFill/>
          <a:ln cap="sq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"/>
          <p:cNvSpPr/>
          <p:nvPr/>
        </p:nvSpPr>
        <p:spPr>
          <a:xfrm>
            <a:off x="180857" y="82862"/>
            <a:ext cx="1163955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are: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orbel"/>
              <a:buAutoNum type="alphaUcParenR"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Zebra Mussels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1" name="Google Shape;391;p29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p29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93" name="Google Shape;393;p29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94" name="Google Shape;394;p29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Zebra Mussel (Dreissena polymorpha) photo by Dave Britton" id="395" name="Google Shape;3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0200" y="1044364"/>
            <a:ext cx="3960850" cy="297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36" name="Google Shape;136;p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718720" y="289988"/>
            <a:ext cx="10516500" cy="5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Plants and animals that migrate in the winter  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Species not from Canada that invade and push out our native species 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1" name="Google Shape;401;p30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02" name="Google Shape;402;p30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03" name="Google Shape;403;p30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4" name="Google Shape;404;p30"/>
          <p:cNvSpPr/>
          <p:nvPr/>
        </p:nvSpPr>
        <p:spPr>
          <a:xfrm>
            <a:off x="205201" y="186279"/>
            <a:ext cx="116394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 the:</a:t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C) R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ound goby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05" name="Google Shape;40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9500" y="1182775"/>
            <a:ext cx="5060700" cy="3373800"/>
          </a:xfrm>
          <a:prstGeom prst="rect">
            <a:avLst/>
          </a:prstGeom>
          <a:noFill/>
          <a:ln cap="sq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1" name="Google Shape;411;p3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12" name="Google Shape;412;p3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13" name="Google Shape;413;p31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4" name="Google Shape;414;p31"/>
          <p:cNvSpPr/>
          <p:nvPr/>
        </p:nvSpPr>
        <p:spPr>
          <a:xfrm>
            <a:off x="790134" y="1299222"/>
            <a:ext cx="10839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 an issue because: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B) They out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compete our native species</a:t>
            </a:r>
            <a:r>
              <a:rPr b="1" i="0" lang="en-US" sz="4800" u="none" cap="none" strike="noStrike">
                <a:solidFill>
                  <a:srgbClr val="705A4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1" i="0" sz="4800" u="none" cap="none" strike="noStrike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3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21" name="Google Shape;421;p3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22" name="Google Shape;422;p32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3" name="Google Shape;423;p32"/>
          <p:cNvSpPr/>
          <p:nvPr/>
        </p:nvSpPr>
        <p:spPr>
          <a:xfrm>
            <a:off x="848421" y="1120797"/>
            <a:ext cx="10839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like bullies because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damage natural habitats, native species and the ecosystem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9" name="Google Shape;429;p3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30" name="Google Shape;430;p3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31" name="Google Shape;431;p33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2" name="Google Shape;432;p33"/>
          <p:cNvSpPr/>
          <p:nvPr/>
        </p:nvSpPr>
        <p:spPr>
          <a:xfrm>
            <a:off x="642750" y="1120800"/>
            <a:ext cx="111342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take away things that our native species need such as: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D) All of the above (food, water &amp; shelter)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8" name="Google Shape;438;p3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39" name="Google Shape;439;p3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40" name="Google Shape;440;p34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1" name="Google Shape;441;p34"/>
          <p:cNvSpPr/>
          <p:nvPr/>
        </p:nvSpPr>
        <p:spPr>
          <a:xfrm>
            <a:off x="790114" y="875997"/>
            <a:ext cx="10839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have an advantage over native species because: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D) All of the above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7" name="Google Shape;447;p35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48" name="Google Shape;448;p35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0" name="Google Shape;450;p35">
            <a:hlinkClick action="ppaction://hlinksldjump" r:id="rId3"/>
          </p:cNvPr>
          <p:cNvSpPr/>
          <p:nvPr/>
        </p:nvSpPr>
        <p:spPr>
          <a:xfrm>
            <a:off x="5586776" y="5814240"/>
            <a:ext cx="9348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18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1" name="Google Shape;451;p35"/>
          <p:cNvSpPr/>
          <p:nvPr/>
        </p:nvSpPr>
        <p:spPr>
          <a:xfrm>
            <a:off x="634500" y="219925"/>
            <a:ext cx="111507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can you do to stop the spread of invasive species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Learn how to identify invasive species that threaten Ontario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Get your firewood from very far away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Nothing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6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7" name="Google Shape;457;p36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58" name="Google Shape;458;p36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59" name="Google Shape;459;p36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0" name="Google Shape;460;p36"/>
          <p:cNvSpPr/>
          <p:nvPr/>
        </p:nvSpPr>
        <p:spPr>
          <a:xfrm>
            <a:off x="5586776" y="5814240"/>
            <a:ext cx="9348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18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1" name="Google Shape;461;p36"/>
          <p:cNvSpPr/>
          <p:nvPr/>
        </p:nvSpPr>
        <p:spPr>
          <a:xfrm>
            <a:off x="676359" y="80898"/>
            <a:ext cx="108393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can you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do to stop the spread of invasive species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8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arenR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Take home every type of plant or fish you see when outside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8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arenR"/>
            </a:pPr>
            <a:r>
              <a:rPr b="1" lang="en-US" sz="36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Release unwanted pets into the wild instead finding them a new home</a:t>
            </a:r>
            <a:endParaRPr b="1" sz="36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8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arenR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Never collect plants or fish from the wild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7" name="Google Shape;467;p37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68" name="Google Shape;468;p37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69" name="Google Shape;469;p37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0" name="Google Shape;470;p37"/>
          <p:cNvSpPr/>
          <p:nvPr/>
        </p:nvSpPr>
        <p:spPr>
          <a:xfrm>
            <a:off x="5586776" y="5814240"/>
            <a:ext cx="9348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18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1" name="Google Shape;471;p37"/>
          <p:cNvSpPr/>
          <p:nvPr/>
        </p:nvSpPr>
        <p:spPr>
          <a:xfrm>
            <a:off x="157625" y="58825"/>
            <a:ext cx="11793300" cy="5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</a:t>
            </a:r>
            <a:r>
              <a:rPr b="1" lang="en-US" sz="40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can you</a:t>
            </a: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do to stop the spread of invasive species on the water</a:t>
            </a:r>
            <a:r>
              <a:rPr b="1" lang="en-US" sz="40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 b="1" sz="40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Corbel"/>
              <a:buAutoNum type="alphaUcParenR"/>
            </a:pP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Drive your boat REALLY fast to avoid picking up any plants or species that could be invasive</a:t>
            </a:r>
            <a:endParaRPr b="1" i="0" sz="4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Corbel"/>
              <a:buAutoNum type="alphaUcParenR"/>
            </a:pP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Wash or dry your boat, tackle, trailer and other boat equipment to kill harmful species</a:t>
            </a:r>
            <a:endParaRPr b="1" i="0" sz="4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Corbel"/>
              <a:buAutoNum type="alphaUcParenR"/>
            </a:pP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Make sure you wear your lifejacket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8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Google Shape;477;p38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78" name="Google Shape;478;p38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79" name="Google Shape;479;p38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0" name="Google Shape;480;p38"/>
          <p:cNvSpPr/>
          <p:nvPr/>
        </p:nvSpPr>
        <p:spPr>
          <a:xfrm>
            <a:off x="5586776" y="5814240"/>
            <a:ext cx="9348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18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953734" y="219327"/>
            <a:ext cx="10839300" cy="50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</a:t>
            </a:r>
            <a:r>
              <a:rPr b="1" lang="en-US" sz="40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can you</a:t>
            </a: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do to stop the spread of invasive species</a:t>
            </a:r>
            <a:r>
              <a:rPr b="1" lang="en-US" sz="40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 b="1" sz="40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arenR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Look Before you Leave- mud can carry seeds on bikes or ATV’s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arenR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Clean your muddy boots and check your pet’s fur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arenR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Don’t dump baitfish into water after fishing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arenR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All of the above</a:t>
            </a:r>
            <a:endParaRPr sz="36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9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7" name="Google Shape;487;p39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88" name="Google Shape;488;p39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89" name="Google Shape;489;p39">
            <a:hlinkClick action="ppaction://hlinksldjump" r:id="rId3"/>
          </p:cNvPr>
          <p:cNvSpPr/>
          <p:nvPr/>
        </p:nvSpPr>
        <p:spPr>
          <a:xfrm>
            <a:off x="5791200" y="5657850"/>
            <a:ext cx="1238250" cy="97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692" y="60000"/>
                </a:lnTo>
                <a:lnTo>
                  <a:pt x="33519" y="60000"/>
                </a:lnTo>
                <a:lnTo>
                  <a:pt x="33519" y="105000"/>
                </a:lnTo>
                <a:lnTo>
                  <a:pt x="86481" y="105000"/>
                </a:lnTo>
                <a:lnTo>
                  <a:pt x="86481" y="60000"/>
                </a:lnTo>
                <a:lnTo>
                  <a:pt x="95308" y="60000"/>
                </a:lnTo>
                <a:lnTo>
                  <a:pt x="82067" y="43125"/>
                </a:ln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</a:path>
              <a:path extrusionOk="0" fill="darkenLess" h="120000" w="120000">
                <a:moveTo>
                  <a:pt x="82067" y="43125"/>
                </a:move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  <a:moveTo>
                  <a:pt x="33519" y="60000"/>
                </a:moveTo>
                <a:lnTo>
                  <a:pt x="33519" y="105000"/>
                </a:lnTo>
                <a:lnTo>
                  <a:pt x="55587" y="105000"/>
                </a:ln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  <a:lnTo>
                  <a:pt x="86481" y="105000"/>
                </a:lnTo>
                <a:lnTo>
                  <a:pt x="86481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4692" y="60000"/>
                </a:lnTo>
                <a:lnTo>
                  <a:pt x="95308" y="60000"/>
                </a:lnTo>
                <a:close/>
                <a:moveTo>
                  <a:pt x="55587" y="82500"/>
                </a:moveTo>
                <a:lnTo>
                  <a:pt x="64413" y="82500"/>
                </a:lnTo>
                <a:lnTo>
                  <a:pt x="64413" y="105000"/>
                </a:lnTo>
                <a:lnTo>
                  <a:pt x="5558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240" y="31875"/>
                </a:lnTo>
                <a:lnTo>
                  <a:pt x="73240" y="20625"/>
                </a:lnTo>
                <a:lnTo>
                  <a:pt x="82067" y="20625"/>
                </a:lnTo>
                <a:lnTo>
                  <a:pt x="82067" y="43125"/>
                </a:lnTo>
                <a:lnTo>
                  <a:pt x="95308" y="60000"/>
                </a:lnTo>
                <a:lnTo>
                  <a:pt x="86481" y="60000"/>
                </a:lnTo>
                <a:lnTo>
                  <a:pt x="86481" y="105000"/>
                </a:lnTo>
                <a:lnTo>
                  <a:pt x="33519" y="105000"/>
                </a:lnTo>
                <a:lnTo>
                  <a:pt x="33519" y="60000"/>
                </a:lnTo>
                <a:lnTo>
                  <a:pt x="24692" y="60000"/>
                </a:lnTo>
                <a:close/>
                <a:moveTo>
                  <a:pt x="73240" y="31875"/>
                </a:moveTo>
                <a:lnTo>
                  <a:pt x="82067" y="43125"/>
                </a:lnTo>
                <a:moveTo>
                  <a:pt x="86481" y="60000"/>
                </a:moveTo>
                <a:lnTo>
                  <a:pt x="33519" y="60000"/>
                </a:lnTo>
                <a:moveTo>
                  <a:pt x="55587" y="105000"/>
                </a:move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0" name="Google Shape;490;p39"/>
          <p:cNvSpPr/>
          <p:nvPr/>
        </p:nvSpPr>
        <p:spPr>
          <a:xfrm>
            <a:off x="990609" y="528848"/>
            <a:ext cx="10839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can you do to stop the spread of invasive species?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Learn how to identify invasive species that threaten Ontario</a:t>
            </a:r>
            <a:endParaRPr b="1" sz="4800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46" name="Google Shape;146;p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51908" y="376552"/>
            <a:ext cx="107160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 found: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 all habitats: wetlands, woodlands and waters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Only in the ocean 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Playing hide and seek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6" name="Google Shape;496;p40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97" name="Google Shape;497;p40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98" name="Google Shape;498;p40">
            <a:hlinkClick action="ppaction://hlinksldjump" r:id="rId3"/>
          </p:cNvPr>
          <p:cNvSpPr/>
          <p:nvPr/>
        </p:nvSpPr>
        <p:spPr>
          <a:xfrm>
            <a:off x="5754333" y="5657850"/>
            <a:ext cx="1238250" cy="97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692" y="60000"/>
                </a:lnTo>
                <a:lnTo>
                  <a:pt x="33519" y="60000"/>
                </a:lnTo>
                <a:lnTo>
                  <a:pt x="33519" y="105000"/>
                </a:lnTo>
                <a:lnTo>
                  <a:pt x="86481" y="105000"/>
                </a:lnTo>
                <a:lnTo>
                  <a:pt x="86481" y="60000"/>
                </a:lnTo>
                <a:lnTo>
                  <a:pt x="95308" y="60000"/>
                </a:lnTo>
                <a:lnTo>
                  <a:pt x="82067" y="43125"/>
                </a:ln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</a:path>
              <a:path extrusionOk="0" fill="darkenLess" h="120000" w="120000">
                <a:moveTo>
                  <a:pt x="82067" y="43125"/>
                </a:move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  <a:moveTo>
                  <a:pt x="33519" y="60000"/>
                </a:moveTo>
                <a:lnTo>
                  <a:pt x="33519" y="105000"/>
                </a:lnTo>
                <a:lnTo>
                  <a:pt x="55587" y="105000"/>
                </a:ln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  <a:lnTo>
                  <a:pt x="86481" y="105000"/>
                </a:lnTo>
                <a:lnTo>
                  <a:pt x="86481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4692" y="60000"/>
                </a:lnTo>
                <a:lnTo>
                  <a:pt x="95308" y="60000"/>
                </a:lnTo>
                <a:close/>
                <a:moveTo>
                  <a:pt x="55587" y="82500"/>
                </a:moveTo>
                <a:lnTo>
                  <a:pt x="64413" y="82500"/>
                </a:lnTo>
                <a:lnTo>
                  <a:pt x="64413" y="105000"/>
                </a:lnTo>
                <a:lnTo>
                  <a:pt x="5558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240" y="31875"/>
                </a:lnTo>
                <a:lnTo>
                  <a:pt x="73240" y="20625"/>
                </a:lnTo>
                <a:lnTo>
                  <a:pt x="82067" y="20625"/>
                </a:lnTo>
                <a:lnTo>
                  <a:pt x="82067" y="43125"/>
                </a:lnTo>
                <a:lnTo>
                  <a:pt x="95308" y="60000"/>
                </a:lnTo>
                <a:lnTo>
                  <a:pt x="86481" y="60000"/>
                </a:lnTo>
                <a:lnTo>
                  <a:pt x="86481" y="105000"/>
                </a:lnTo>
                <a:lnTo>
                  <a:pt x="33519" y="105000"/>
                </a:lnTo>
                <a:lnTo>
                  <a:pt x="33519" y="60000"/>
                </a:lnTo>
                <a:lnTo>
                  <a:pt x="24692" y="60000"/>
                </a:lnTo>
                <a:close/>
                <a:moveTo>
                  <a:pt x="73240" y="31875"/>
                </a:moveTo>
                <a:lnTo>
                  <a:pt x="82067" y="43125"/>
                </a:lnTo>
                <a:moveTo>
                  <a:pt x="86481" y="60000"/>
                </a:moveTo>
                <a:lnTo>
                  <a:pt x="33519" y="60000"/>
                </a:lnTo>
                <a:moveTo>
                  <a:pt x="55587" y="105000"/>
                </a:move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9" name="Google Shape;499;p40"/>
          <p:cNvSpPr/>
          <p:nvPr/>
        </p:nvSpPr>
        <p:spPr>
          <a:xfrm>
            <a:off x="953734" y="930448"/>
            <a:ext cx="1083944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you can do to stop the spread of invasive species: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) Never collect plants or fish from the wild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5" name="Google Shape;505;p4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506" name="Google Shape;506;p4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507" name="Google Shape;507;p41">
            <a:hlinkClick action="ppaction://hlinksldjump" r:id="rId3"/>
          </p:cNvPr>
          <p:cNvSpPr/>
          <p:nvPr/>
        </p:nvSpPr>
        <p:spPr>
          <a:xfrm>
            <a:off x="5791200" y="5657850"/>
            <a:ext cx="1238250" cy="97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692" y="60000"/>
                </a:lnTo>
                <a:lnTo>
                  <a:pt x="33519" y="60000"/>
                </a:lnTo>
                <a:lnTo>
                  <a:pt x="33519" y="105000"/>
                </a:lnTo>
                <a:lnTo>
                  <a:pt x="86481" y="105000"/>
                </a:lnTo>
                <a:lnTo>
                  <a:pt x="86481" y="60000"/>
                </a:lnTo>
                <a:lnTo>
                  <a:pt x="95308" y="60000"/>
                </a:lnTo>
                <a:lnTo>
                  <a:pt x="82067" y="43125"/>
                </a:ln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</a:path>
              <a:path extrusionOk="0" fill="darkenLess" h="120000" w="120000">
                <a:moveTo>
                  <a:pt x="82067" y="43125"/>
                </a:move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  <a:moveTo>
                  <a:pt x="33519" y="60000"/>
                </a:moveTo>
                <a:lnTo>
                  <a:pt x="33519" y="105000"/>
                </a:lnTo>
                <a:lnTo>
                  <a:pt x="55587" y="105000"/>
                </a:ln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  <a:lnTo>
                  <a:pt x="86481" y="105000"/>
                </a:lnTo>
                <a:lnTo>
                  <a:pt x="86481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4692" y="60000"/>
                </a:lnTo>
                <a:lnTo>
                  <a:pt x="95308" y="60000"/>
                </a:lnTo>
                <a:close/>
                <a:moveTo>
                  <a:pt x="55587" y="82500"/>
                </a:moveTo>
                <a:lnTo>
                  <a:pt x="64413" y="82500"/>
                </a:lnTo>
                <a:lnTo>
                  <a:pt x="64413" y="105000"/>
                </a:lnTo>
                <a:lnTo>
                  <a:pt x="5558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240" y="31875"/>
                </a:lnTo>
                <a:lnTo>
                  <a:pt x="73240" y="20625"/>
                </a:lnTo>
                <a:lnTo>
                  <a:pt x="82067" y="20625"/>
                </a:lnTo>
                <a:lnTo>
                  <a:pt x="82067" y="43125"/>
                </a:lnTo>
                <a:lnTo>
                  <a:pt x="95308" y="60000"/>
                </a:lnTo>
                <a:lnTo>
                  <a:pt x="86481" y="60000"/>
                </a:lnTo>
                <a:lnTo>
                  <a:pt x="86481" y="105000"/>
                </a:lnTo>
                <a:lnTo>
                  <a:pt x="33519" y="105000"/>
                </a:lnTo>
                <a:lnTo>
                  <a:pt x="33519" y="60000"/>
                </a:lnTo>
                <a:lnTo>
                  <a:pt x="24692" y="60000"/>
                </a:lnTo>
                <a:close/>
                <a:moveTo>
                  <a:pt x="73240" y="31875"/>
                </a:moveTo>
                <a:lnTo>
                  <a:pt x="82067" y="43125"/>
                </a:lnTo>
                <a:moveTo>
                  <a:pt x="86481" y="60000"/>
                </a:moveTo>
                <a:lnTo>
                  <a:pt x="33519" y="60000"/>
                </a:lnTo>
                <a:moveTo>
                  <a:pt x="55587" y="105000"/>
                </a:move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8" name="Google Shape;508;p41"/>
          <p:cNvSpPr/>
          <p:nvPr/>
        </p:nvSpPr>
        <p:spPr>
          <a:xfrm>
            <a:off x="990600" y="226789"/>
            <a:ext cx="10839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can you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do to stop the spread of invasive species on the water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B) Wash or dry your boat, tackle, trailer and other boat equipment to kill harmful species</a:t>
            </a:r>
            <a:endParaRPr sz="4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4" name="Google Shape;514;p4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515" name="Google Shape;515;p4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516" name="Google Shape;516;p42">
            <a:hlinkClick action="ppaction://hlinksldjump" r:id="rId3"/>
          </p:cNvPr>
          <p:cNvSpPr/>
          <p:nvPr/>
        </p:nvSpPr>
        <p:spPr>
          <a:xfrm>
            <a:off x="5791200" y="5657850"/>
            <a:ext cx="1238250" cy="97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692" y="60000"/>
                </a:lnTo>
                <a:lnTo>
                  <a:pt x="33519" y="60000"/>
                </a:lnTo>
                <a:lnTo>
                  <a:pt x="33519" y="105000"/>
                </a:lnTo>
                <a:lnTo>
                  <a:pt x="86481" y="105000"/>
                </a:lnTo>
                <a:lnTo>
                  <a:pt x="86481" y="60000"/>
                </a:lnTo>
                <a:lnTo>
                  <a:pt x="95308" y="60000"/>
                </a:lnTo>
                <a:lnTo>
                  <a:pt x="82067" y="43125"/>
                </a:ln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</a:path>
              <a:path extrusionOk="0" fill="darkenLess" h="120000" w="120000">
                <a:moveTo>
                  <a:pt x="82067" y="43125"/>
                </a:move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  <a:moveTo>
                  <a:pt x="33519" y="60000"/>
                </a:moveTo>
                <a:lnTo>
                  <a:pt x="33519" y="105000"/>
                </a:lnTo>
                <a:lnTo>
                  <a:pt x="55587" y="105000"/>
                </a:ln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  <a:lnTo>
                  <a:pt x="86481" y="105000"/>
                </a:lnTo>
                <a:lnTo>
                  <a:pt x="86481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4692" y="60000"/>
                </a:lnTo>
                <a:lnTo>
                  <a:pt x="95308" y="60000"/>
                </a:lnTo>
                <a:close/>
                <a:moveTo>
                  <a:pt x="55587" y="82500"/>
                </a:moveTo>
                <a:lnTo>
                  <a:pt x="64413" y="82500"/>
                </a:lnTo>
                <a:lnTo>
                  <a:pt x="64413" y="105000"/>
                </a:lnTo>
                <a:lnTo>
                  <a:pt x="5558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240" y="31875"/>
                </a:lnTo>
                <a:lnTo>
                  <a:pt x="73240" y="20625"/>
                </a:lnTo>
                <a:lnTo>
                  <a:pt x="82067" y="20625"/>
                </a:lnTo>
                <a:lnTo>
                  <a:pt x="82067" y="43125"/>
                </a:lnTo>
                <a:lnTo>
                  <a:pt x="95308" y="60000"/>
                </a:lnTo>
                <a:lnTo>
                  <a:pt x="86481" y="60000"/>
                </a:lnTo>
                <a:lnTo>
                  <a:pt x="86481" y="105000"/>
                </a:lnTo>
                <a:lnTo>
                  <a:pt x="33519" y="105000"/>
                </a:lnTo>
                <a:lnTo>
                  <a:pt x="33519" y="60000"/>
                </a:lnTo>
                <a:lnTo>
                  <a:pt x="24692" y="60000"/>
                </a:lnTo>
                <a:close/>
                <a:moveTo>
                  <a:pt x="73240" y="31875"/>
                </a:moveTo>
                <a:lnTo>
                  <a:pt x="82067" y="43125"/>
                </a:lnTo>
                <a:moveTo>
                  <a:pt x="86481" y="60000"/>
                </a:moveTo>
                <a:lnTo>
                  <a:pt x="33519" y="60000"/>
                </a:lnTo>
                <a:moveTo>
                  <a:pt x="55587" y="105000"/>
                </a:move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7" name="Google Shape;517;p42"/>
          <p:cNvSpPr/>
          <p:nvPr/>
        </p:nvSpPr>
        <p:spPr>
          <a:xfrm>
            <a:off x="676270" y="896400"/>
            <a:ext cx="108393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can you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do to stop the spread of invasive species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D) All of the above</a:t>
            </a:r>
            <a:endParaRPr sz="4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5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56" name="Google Shape;156;p5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5176588" y="5390535"/>
            <a:ext cx="1629792" cy="104573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452850" y="397775"/>
            <a:ext cx="11514000" cy="5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Animals and plants that travel the world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Animals and plants that establish in an area that is not their natural home</a:t>
            </a:r>
            <a:endParaRPr sz="4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6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66" name="Google Shape;166;p6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5302044" y="55290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5545098" y="59373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735975" y="173725"/>
            <a:ext cx="11183400" cy="5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</a:t>
            </a:r>
            <a:r>
              <a:rPr b="1" lang="en-US" sz="54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can be</a:t>
            </a: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Any living species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Only fish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Only plants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All species are invasive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7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76" name="Google Shape;176;p7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8" name="Google Shape;178;p7">
            <a:hlinkClick action="ppaction://hlinksldjump" r:id="rId3"/>
          </p:cNvPr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819150" y="289651"/>
            <a:ext cx="1080135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 Or False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h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itchhiking on goods or packages when travelling</a:t>
            </a:r>
            <a:endParaRPr sz="4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8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86" name="Google Shape;186;p8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190500" y="289651"/>
            <a:ext cx="1163955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 Or False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</a:t>
            </a:r>
            <a:endParaRPr sz="4800"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ransportation vehicles such as airplanes, boats, cars and ATV’s.</a:t>
            </a:r>
            <a:endParaRPr sz="4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9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96" name="Google Shape;196;p9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9FC3E9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9FC3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234438" y="629451"/>
            <a:ext cx="116394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 Or False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</a:t>
            </a:r>
            <a:endParaRPr sz="4800"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d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riving their car or taking the first plane to Ontario!</a:t>
            </a:r>
            <a:endParaRPr sz="4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cology 16x9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2017-11-22T15:12:44Z</dcterms:created>
  <dc:creator>Marina Hawkshaw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