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6858000" cx="12192000"/>
  <p:notesSz cx="6858000" cy="9144000"/>
  <p:embeddedFontLst>
    <p:embeddedFont>
      <p:font typeface="Corbel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53" roundtripDataSignature="AMtx7mhTKzh2mkpmS1+OYy3GmRUDwsjy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313C6C-95AC-46FC-949D-F5526D028A4F}">
  <a:tblStyle styleId="{4D313C6C-95AC-46FC-949D-F5526D028A4F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Corbe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rbel-italic.fntdata"/><Relationship Id="rId50" Type="http://schemas.openxmlformats.org/officeDocument/2006/relationships/font" Target="fonts/Corbel-bold.fntdata"/><Relationship Id="rId53" Type="http://customschemas.google.com/relationships/presentationmetadata" Target="metadata"/><Relationship Id="rId52" Type="http://schemas.openxmlformats.org/officeDocument/2006/relationships/font" Target="fonts/Corbel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6" name="Google Shape;28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0" name="Google Shape;35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8" name="Google Shape;36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8" name="Google Shape;40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3" name="Google Shape;493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1" name="Google Shape;51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4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3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53"/>
          <p:cNvSpPr txBox="1"/>
          <p:nvPr>
            <p:ph idx="1" type="body"/>
          </p:nvPr>
        </p:nvSpPr>
        <p:spPr>
          <a:xfrm rot="5400000">
            <a:off x="3785660" y="-809632"/>
            <a:ext cx="4620682" cy="9371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5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4"/>
          <p:cNvSpPr txBox="1"/>
          <p:nvPr>
            <p:ph type="title"/>
          </p:nvPr>
        </p:nvSpPr>
        <p:spPr>
          <a:xfrm rot="5400000">
            <a:off x="6760368" y="2155032"/>
            <a:ext cx="59864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1" type="body"/>
          </p:nvPr>
        </p:nvSpPr>
        <p:spPr>
          <a:xfrm rot="5400000">
            <a:off x="1712119" y="-683418"/>
            <a:ext cx="5986463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5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4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46"/>
          <p:cNvSpPr txBox="1"/>
          <p:nvPr>
            <p:ph type="ctrTitle"/>
          </p:nvPr>
        </p:nvSpPr>
        <p:spPr>
          <a:xfrm>
            <a:off x="1751777" y="3019706"/>
            <a:ext cx="484632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6"/>
          <p:cNvSpPr txBox="1"/>
          <p:nvPr>
            <p:ph idx="1" type="subTitle"/>
          </p:nvPr>
        </p:nvSpPr>
        <p:spPr>
          <a:xfrm>
            <a:off x="1751777" y="5381894"/>
            <a:ext cx="4846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Puffy white clouds in deep blue sky" id="31" name="Google Shape;31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up of plant shoot" id="32" name="Google Shape;3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" id="33" name="Google Shape;3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" name="Google Shape;36;p47"/>
          <p:cNvSpPr txBox="1"/>
          <p:nvPr>
            <p:ph type="title"/>
          </p:nvPr>
        </p:nvSpPr>
        <p:spPr>
          <a:xfrm>
            <a:off x="1751777" y="2263913"/>
            <a:ext cx="6949440" cy="31433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7"/>
          <p:cNvSpPr txBox="1"/>
          <p:nvPr>
            <p:ph idx="1" type="body"/>
          </p:nvPr>
        </p:nvSpPr>
        <p:spPr>
          <a:xfrm>
            <a:off x="1751777" y="5381893"/>
            <a:ext cx="6949440" cy="4495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Closeup of green plants" id="38" name="Google Shape;3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ves" id="39" name="Google Shape;3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extLst>
    <p:ext uri="{DCECCB84-F9BA-43D5-87BE-67443E8EF086}">
      <p15:sldGuideLst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8"/>
          <p:cNvSpPr txBox="1"/>
          <p:nvPr>
            <p:ph idx="1" type="body"/>
          </p:nvPr>
        </p:nvSpPr>
        <p:spPr>
          <a:xfrm>
            <a:off x="1409700" y="1556281"/>
            <a:ext cx="4610099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48"/>
          <p:cNvSpPr txBox="1"/>
          <p:nvPr>
            <p:ph idx="2" type="body"/>
          </p:nvPr>
        </p:nvSpPr>
        <p:spPr>
          <a:xfrm>
            <a:off x="6172200" y="1556281"/>
            <a:ext cx="4609775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4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4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" type="body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9"/>
          <p:cNvSpPr txBox="1"/>
          <p:nvPr>
            <p:ph idx="2" type="body"/>
          </p:nvPr>
        </p:nvSpPr>
        <p:spPr>
          <a:xfrm>
            <a:off x="1409699" y="2434147"/>
            <a:ext cx="4608576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9"/>
          <p:cNvSpPr txBox="1"/>
          <p:nvPr>
            <p:ph idx="3" type="body"/>
          </p:nvPr>
        </p:nvSpPr>
        <p:spPr>
          <a:xfrm>
            <a:off x="6172200" y="1554480"/>
            <a:ext cx="46101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9"/>
          <p:cNvSpPr txBox="1"/>
          <p:nvPr>
            <p:ph idx="4" type="body"/>
          </p:nvPr>
        </p:nvSpPr>
        <p:spPr>
          <a:xfrm>
            <a:off x="6172200" y="2434147"/>
            <a:ext cx="4610100" cy="38112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4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4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0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/>
          <p:nvPr>
            <p:ph type="title"/>
          </p:nvPr>
        </p:nvSpPr>
        <p:spPr>
          <a:xfrm>
            <a:off x="6682434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1"/>
          <p:cNvSpPr txBox="1"/>
          <p:nvPr>
            <p:ph idx="1" type="body"/>
          </p:nvPr>
        </p:nvSpPr>
        <p:spPr>
          <a:xfrm>
            <a:off x="1409699" y="915923"/>
            <a:ext cx="5216979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51"/>
          <p:cNvSpPr txBox="1"/>
          <p:nvPr>
            <p:ph idx="2" type="body"/>
          </p:nvPr>
        </p:nvSpPr>
        <p:spPr>
          <a:xfrm>
            <a:off x="6682434" y="3502152"/>
            <a:ext cx="4155622" cy="2479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5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5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/>
          <p:nvPr>
            <p:ph type="title"/>
          </p:nvPr>
        </p:nvSpPr>
        <p:spPr>
          <a:xfrm>
            <a:off x="6682435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" id="70" name="Google Shape;70;p52"/>
          <p:cNvSpPr/>
          <p:nvPr>
            <p:ph idx="2" type="pic"/>
          </p:nvPr>
        </p:nvSpPr>
        <p:spPr>
          <a:xfrm>
            <a:off x="0" y="915923"/>
            <a:ext cx="6626677" cy="5065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13716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1" name="Google Shape;71;p52"/>
          <p:cNvSpPr txBox="1"/>
          <p:nvPr>
            <p:ph idx="1" type="body"/>
          </p:nvPr>
        </p:nvSpPr>
        <p:spPr>
          <a:xfrm>
            <a:off x="6682435" y="3502152"/>
            <a:ext cx="4155622" cy="24795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5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5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87F00"/>
            </a:gs>
            <a:gs pos="74000">
              <a:srgbClr val="E2FF65"/>
            </a:gs>
            <a:gs pos="83000">
              <a:srgbClr val="E2FF65"/>
            </a:gs>
            <a:gs pos="100000">
              <a:srgbClr val="EBFE99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43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43"/>
          <p:cNvSpPr txBox="1"/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b="0" i="0" sz="3400" u="none" cap="none" strike="noStrik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" type="body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4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4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14.xml"/><Relationship Id="rId11" Type="http://schemas.openxmlformats.org/officeDocument/2006/relationships/slide" Target="/ppt/slides/slide16.xml"/><Relationship Id="rId22" Type="http://schemas.openxmlformats.org/officeDocument/2006/relationships/slide" Target="/ppt/slides/slide38.xml"/><Relationship Id="rId10" Type="http://schemas.openxmlformats.org/officeDocument/2006/relationships/slide" Target="/ppt/slides/slide12.xml"/><Relationship Id="rId21" Type="http://schemas.openxmlformats.org/officeDocument/2006/relationships/slide" Target="/ppt/slides/slide18.xml"/><Relationship Id="rId13" Type="http://schemas.openxmlformats.org/officeDocument/2006/relationships/slide" Target="/ppt/slides/slide5.xml"/><Relationship Id="rId12" Type="http://schemas.openxmlformats.org/officeDocument/2006/relationships/slide" Target="/ppt/slides/slide3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3.xml"/><Relationship Id="rId4" Type="http://schemas.openxmlformats.org/officeDocument/2006/relationships/slide" Target="/ppt/slides/slide7.xml"/><Relationship Id="rId9" Type="http://schemas.openxmlformats.org/officeDocument/2006/relationships/slide" Target="/ppt/slides/slide8.xml"/><Relationship Id="rId15" Type="http://schemas.openxmlformats.org/officeDocument/2006/relationships/slide" Target="/ppt/slides/slide13.xml"/><Relationship Id="rId14" Type="http://schemas.openxmlformats.org/officeDocument/2006/relationships/slide" Target="/ppt/slides/slide9.xml"/><Relationship Id="rId17" Type="http://schemas.openxmlformats.org/officeDocument/2006/relationships/slide" Target="/ppt/slides/slide37.xml"/><Relationship Id="rId16" Type="http://schemas.openxmlformats.org/officeDocument/2006/relationships/slide" Target="/ppt/slides/slide17.xml"/><Relationship Id="rId5" Type="http://schemas.openxmlformats.org/officeDocument/2006/relationships/slide" Target="/ppt/slides/slide11.xml"/><Relationship Id="rId19" Type="http://schemas.openxmlformats.org/officeDocument/2006/relationships/slide" Target="/ppt/slides/slide10.xml"/><Relationship Id="rId6" Type="http://schemas.openxmlformats.org/officeDocument/2006/relationships/slide" Target="/ppt/slides/slide15.xml"/><Relationship Id="rId18" Type="http://schemas.openxmlformats.org/officeDocument/2006/relationships/slide" Target="/ppt/slides/slide6.xml"/><Relationship Id="rId7" Type="http://schemas.openxmlformats.org/officeDocument/2006/relationships/slide" Target="/ppt/slides/slide35.xml"/><Relationship Id="rId8" Type="http://schemas.openxmlformats.org/officeDocument/2006/relationships/slide" Target="/ppt/slides/slide4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26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27.xm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28.xml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29.xml"/><Relationship Id="rId4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30.xml"/><Relationship Id="rId4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3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3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slide" Target="/ppt/slides/slide33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34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1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1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1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1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1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1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1.xml"/><Relationship Id="rId4" Type="http://schemas.openxmlformats.org/officeDocument/2006/relationships/image" Target="../media/image8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slide" Target="/ppt/slides/slide1.xml"/><Relationship Id="rId4" Type="http://schemas.openxmlformats.org/officeDocument/2006/relationships/image" Target="../media/image1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1.xml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19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1.xml"/><Relationship Id="rId4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1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1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1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39.xml"/><Relationship Id="rId4" Type="http://schemas.openxmlformats.org/officeDocument/2006/relationships/slide" Target="/ppt/slides/slide39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40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41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42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slide" Target="/ppt/slides/slide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20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1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2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slide" Target="/ppt/slides/slide2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23.xml"/><Relationship Id="rId4" Type="http://schemas.openxmlformats.org/officeDocument/2006/relationships/slide" Target="/ppt/slides/slide2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24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2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p1"/>
          <p:cNvGraphicFramePr/>
          <p:nvPr/>
        </p:nvGraphicFramePr>
        <p:xfrm>
          <a:off x="453403" y="14748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{4D313C6C-95AC-46FC-949D-F5526D028A4F}</a:tableStyleId>
              </a:tblPr>
              <a:tblGrid>
                <a:gridCol w="2144425"/>
                <a:gridCol w="2144425"/>
                <a:gridCol w="2144425"/>
                <a:gridCol w="2144425"/>
                <a:gridCol w="2144425"/>
              </a:tblGrid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94" name="Google Shape;94;p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4902190" y="609176"/>
            <a:ext cx="18246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Who am I?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912586" y="414625"/>
            <a:ext cx="20606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Invasive Impacts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580751" y="414626"/>
            <a:ext cx="2292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How they 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got here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9065045" y="432551"/>
            <a:ext cx="2156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How can I help?</a:t>
            </a:r>
            <a:endParaRPr b="1" i="0" sz="2400" u="none" cap="none" strike="noStrike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01200" y="414624"/>
            <a:ext cx="215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are they?</a:t>
            </a:r>
            <a:endParaRPr b="1" i="0" sz="24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475947" y="1521993"/>
            <a:ext cx="198703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2659542" y="1521993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4988229" y="1536430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7011875" y="1521682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9313732" y="1534441"/>
            <a:ext cx="17404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200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567444" y="2829067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2659542" y="2829067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4955463" y="2842309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7133171" y="2841192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9256461" y="2841192"/>
            <a:ext cx="177324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400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559429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1" name="Google Shape;111;p1"/>
          <p:cNvSpPr/>
          <p:nvPr/>
        </p:nvSpPr>
        <p:spPr>
          <a:xfrm>
            <a:off x="2610746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2" name="Google Shape;112;p1"/>
          <p:cNvSpPr/>
          <p:nvPr/>
        </p:nvSpPr>
        <p:spPr>
          <a:xfrm>
            <a:off x="4947448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7117141" y="4112888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9286834" y="4091682"/>
            <a:ext cx="178927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600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572959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6" name="Google Shape;116;p1"/>
          <p:cNvSpPr/>
          <p:nvPr/>
        </p:nvSpPr>
        <p:spPr>
          <a:xfrm>
            <a:off x="2712394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4947448" y="5273435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7044307" y="5274319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9" name="Google Shape;119;p1"/>
          <p:cNvSpPr/>
          <p:nvPr/>
        </p:nvSpPr>
        <p:spPr>
          <a:xfrm>
            <a:off x="9246843" y="5342172"/>
            <a:ext cx="179247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$ </a:t>
            </a:r>
            <a:r>
              <a:rPr b="1" i="0" lang="en-US" sz="54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800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1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06" name="Google Shape;206;p1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234438" y="474751"/>
            <a:ext cx="116394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attaching to your shoes, clothing or even your dog after walking in the forest. 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>
            <a:off x="664650" y="289651"/>
            <a:ext cx="11639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Smallmouth bass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Bighead carp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Rainbow trout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17" name="Google Shape;217;p1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11">
            <a:hlinkClick action="ppaction://hlinksldjump" r:id="rId3"/>
          </p:cNvPr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Bighead Carp - Illustration by Joe Tomelleri" id="220" name="Google Shape;22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3325" y="1792962"/>
            <a:ext cx="5257525" cy="2502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1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27" name="Google Shape;227;p1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334038" y="441550"/>
            <a:ext cx="85365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Purple loosestrife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phragmites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Common buckthorn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1" name="Google Shape;23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2300" y="1480300"/>
            <a:ext cx="5633100" cy="36324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/>
          <p:nvPr/>
        </p:nvSpPr>
        <p:spPr>
          <a:xfrm>
            <a:off x="302357" y="469012"/>
            <a:ext cx="11639400" cy="6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Zebra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m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ussels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Chinese mystery snail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Rusty crayfish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" name="Google Shape;238;p1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39" name="Google Shape;239;p1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>
            <a:off x="5343830" y="5398185"/>
            <a:ext cx="1504200" cy="1216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5586822" y="5822977"/>
            <a:ext cx="10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Zebra Mussel (Dreissena polymorpha) photo by Dave Britton" id="242" name="Google Shape;24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6100" y="1469900"/>
            <a:ext cx="4692176" cy="35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/>
          <p:nvPr/>
        </p:nvSpPr>
        <p:spPr>
          <a:xfrm>
            <a:off x="682387" y="289651"/>
            <a:ext cx="11639400" cy="55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sz="30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Grass carp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Goldfish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Round goby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8" name="Google Shape;248;p1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" name="Google Shape;249;p1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50" name="Google Shape;250;p1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1371023"/>
            <a:ext cx="5310651" cy="3540444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1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60" name="Google Shape;260;p1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61" name="Google Shape;261;p15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550863" y="281350"/>
            <a:ext cx="113115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makes a species so invasive?</a:t>
            </a:r>
            <a:endParaRPr b="0" i="0" sz="5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2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Font typeface="Corbel"/>
              <a:buAutoNum type="alphaUcPeriod"/>
            </a:pPr>
            <a:r>
              <a:rPr b="1" i="0" lang="en-US" sz="43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</a:t>
            </a: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are highly adaptable</a:t>
            </a:r>
            <a:endParaRPr b="1" sz="43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2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Font typeface="Corbel"/>
              <a:buAutoNum type="alphaUcPeriod"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have few natural predators</a:t>
            </a:r>
            <a:endParaRPr b="1" sz="43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2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Font typeface="Corbel"/>
              <a:buAutoNum type="alphaUcPeriod"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They out-compete native species for food and habitat</a:t>
            </a:r>
            <a:endParaRPr b="1" sz="43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26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300"/>
              <a:buFont typeface="Corbel"/>
              <a:buAutoNum type="alphaUcPeriod"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of the above</a:t>
            </a:r>
            <a:endParaRPr b="1" sz="43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1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70" name="Google Shape;270;p1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71" name="Google Shape;271;p16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2" name="Google Shape;272;p16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3" name="Google Shape;273;p16"/>
          <p:cNvSpPr/>
          <p:nvPr/>
        </p:nvSpPr>
        <p:spPr>
          <a:xfrm>
            <a:off x="952500" y="312222"/>
            <a:ext cx="108394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 introduction of invasive species can: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Corbel"/>
              <a:buAutoNum type="alphaUcPeriod"/>
            </a:pP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Increase biodiversity in an ecosystem</a:t>
            </a:r>
            <a:endParaRPr b="1" sz="4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Corbel"/>
              <a:buAutoNum type="alphaUcPeriod"/>
            </a:pP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Leave biodiversity undisturbed</a:t>
            </a:r>
            <a:endParaRPr b="1" sz="4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Corbel"/>
              <a:buAutoNum type="alphaUcPeriod"/>
            </a:pP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Reduce biodiversity in an ecosystem</a:t>
            </a:r>
            <a:endParaRPr b="1" sz="4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14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500"/>
              <a:buFont typeface="Corbel"/>
              <a:buAutoNum type="alphaUcPeriod"/>
            </a:pP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and biodiversity aren’t related</a:t>
            </a:r>
            <a:endParaRPr b="1" sz="4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1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80" name="Google Shape;280;p1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81" name="Google Shape;281;p1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2" name="Google Shape;282;p17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3" name="Google Shape;283;p17"/>
          <p:cNvSpPr/>
          <p:nvPr/>
        </p:nvSpPr>
        <p:spPr>
          <a:xfrm>
            <a:off x="460049" y="-32225"/>
            <a:ext cx="11499600" cy="3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is an example of a </a:t>
            </a:r>
            <a:r>
              <a:rPr b="1" lang="en-US" sz="43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social</a:t>
            </a: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impact of invasive species?</a:t>
            </a:r>
            <a:endParaRPr b="1" i="0" sz="43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12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orbel"/>
              <a:buAutoNum type="alphaUcPeriod"/>
            </a:pPr>
            <a:r>
              <a:rPr b="1" lang="en-US" sz="3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 landowner has to pay to have dog-strangling vine removed from their property</a:t>
            </a:r>
            <a:endParaRPr b="1" sz="3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12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orbel"/>
              <a:buAutoNum type="alphaUcPeriod"/>
            </a:pPr>
            <a:r>
              <a:rPr b="1" lang="en-US" sz="3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Asian carp compete with native species for food</a:t>
            </a:r>
            <a:endParaRPr b="1" sz="3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12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orbel"/>
              <a:buAutoNum type="alphaUcPeriod"/>
            </a:pPr>
            <a:r>
              <a:rPr b="1" lang="en-US" sz="3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Giant hogweed poses a health risk to hikers because of its phototoxic sap</a:t>
            </a:r>
            <a:endParaRPr b="1" sz="3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128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Corbel"/>
              <a:buAutoNum type="alphaUcPeriod"/>
            </a:pPr>
            <a:r>
              <a:rPr b="1" lang="en-US" sz="3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don’t get invited to any parties</a:t>
            </a:r>
            <a:endParaRPr b="1" sz="32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1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290" name="Google Shape;290;p1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291" name="Google Shape;291;p1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3" name="Google Shape;293;p18"/>
          <p:cNvSpPr/>
          <p:nvPr/>
        </p:nvSpPr>
        <p:spPr>
          <a:xfrm>
            <a:off x="519150" y="-37900"/>
            <a:ext cx="113814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is an example of an </a:t>
            </a:r>
            <a:r>
              <a:rPr b="1" lang="en-US" sz="43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economic</a:t>
            </a: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impact of invasive species?</a:t>
            </a:r>
            <a:endParaRPr b="1" i="0" sz="3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orbel"/>
              <a:buAutoNum type="alphaUcPeriod"/>
            </a:pPr>
            <a:r>
              <a:rPr b="1" lang="en-US" sz="3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Buckthorn has reduced the tree diversity at your favourite park and now less birds use the area</a:t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orbel"/>
              <a:buAutoNum type="alphaUcPeriod"/>
            </a:pPr>
            <a:r>
              <a:rPr b="1" lang="en-US" sz="3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Someone released their goldfish into a pond and now they are competing with native fish for food</a:t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Corbel"/>
              <a:buAutoNum type="alphaUcPeriod"/>
            </a:pPr>
            <a:r>
              <a:rPr b="1" lang="en-US" sz="3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Phragmites has taken over your local wetland and the town must pay lots of money to control it </a:t>
            </a:r>
            <a:endParaRPr b="1" i="0" sz="35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9" name="Google Shape;299;p1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00" name="Google Shape;300;p1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01" name="Google Shape;301;p19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2" name="Google Shape;302;p19"/>
          <p:cNvSpPr/>
          <p:nvPr/>
        </p:nvSpPr>
        <p:spPr>
          <a:xfrm>
            <a:off x="842317" y="709028"/>
            <a:ext cx="107352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Species from another part of the world that cause a negative impact on our environment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type="title"/>
          </p:nvPr>
        </p:nvSpPr>
        <p:spPr>
          <a:xfrm>
            <a:off x="2346197" y="530319"/>
            <a:ext cx="7505374" cy="11835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orbel"/>
              <a:buNone/>
            </a:pPr>
            <a:r>
              <a:rPr lang="en-US" sz="5400">
                <a:solidFill>
                  <a:schemeClr val="dk2"/>
                </a:solidFill>
              </a:rPr>
              <a:t>Invasive Species Jeopardy </a:t>
            </a:r>
            <a:endParaRPr sz="5400">
              <a:solidFill>
                <a:schemeClr val="dk2"/>
              </a:solidFill>
            </a:endParaRPr>
          </a:p>
        </p:txBody>
      </p:sp>
      <p:sp>
        <p:nvSpPr>
          <p:cNvPr id="125" name="Google Shape;125;p2"/>
          <p:cNvSpPr txBox="1"/>
          <p:nvPr>
            <p:ph idx="1" type="body"/>
          </p:nvPr>
        </p:nvSpPr>
        <p:spPr>
          <a:xfrm>
            <a:off x="1637716" y="5600987"/>
            <a:ext cx="9371948" cy="869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/>
              <a:t>Organize your class into 4 groups, make sure you listen to everyone’s opinion and reach a consensus as a team! </a:t>
            </a:r>
            <a:endParaRPr/>
          </a:p>
        </p:txBody>
      </p:sp>
      <p:sp>
        <p:nvSpPr>
          <p:cNvPr id="126" name="Google Shape;126;p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28" name="Google Shape;128;p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pic>
        <p:nvPicPr>
          <p:cNvPr id="129" name="Google Shape;12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7713" y="1944146"/>
            <a:ext cx="5682343" cy="3196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900">
        <p14:glitter dir="l" pattern="hexagon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" name="Google Shape;308;p2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09" name="Google Shape;309;p2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10" name="Google Shape;310;p20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1523990" y="909564"/>
            <a:ext cx="91440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found: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400"/>
              <a:buFont typeface="Corbel"/>
              <a:buAutoNum type="alphaUcParenR"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 all habitats: wetlands, woodlands and waters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2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18" name="Google Shape;318;p2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19" name="Google Shape;319;p2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452402" y="623161"/>
            <a:ext cx="11514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-US" sz="3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r>
              <a:rPr b="1" lang="en-US" sz="3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SAP was created to address the increasing threat invasive species pose to Ontario. What does ISAP stand for?</a:t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1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C)     Invading Species Awareness Program</a:t>
            </a:r>
            <a:endParaRPr b="1" sz="35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6" name="Google Shape;326;p2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27" name="Google Shape;327;p2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28" name="Google Shape;328;p22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9" name="Google Shape;329;p22"/>
          <p:cNvSpPr/>
          <p:nvPr/>
        </p:nvSpPr>
        <p:spPr>
          <a:xfrm>
            <a:off x="935203" y="897769"/>
            <a:ext cx="10321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can be: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Any living species</a:t>
            </a:r>
            <a:endParaRPr b="1" i="0" sz="54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2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36" name="Google Shape;336;p2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37" name="Google Shape;337;p2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8" name="Google Shape;338;p23"/>
          <p:cNvSpPr/>
          <p:nvPr/>
        </p:nvSpPr>
        <p:spPr>
          <a:xfrm>
            <a:off x="819150" y="289651"/>
            <a:ext cx="10801350" cy="464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endParaRPr b="1" i="0" sz="5400" u="sng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sng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hitchhiking on goods or packages when travelling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2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45" name="Google Shape;345;p2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46" name="Google Shape;346;p24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276225" y="324101"/>
            <a:ext cx="11639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r>
              <a:rPr b="1" i="0" lang="en-US" sz="8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</a:t>
            </a:r>
            <a:r>
              <a:rPr b="1" lang="en-US" sz="52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be spread to new areas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by transportation vehicles such as airplanes, boats, cars and ATV’s.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2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54" name="Google Shape;354;p2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55" name="Google Shape;355;p25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6" name="Google Shape;356;p25"/>
          <p:cNvSpPr/>
          <p:nvPr/>
        </p:nvSpPr>
        <p:spPr>
          <a:xfrm>
            <a:off x="390075" y="324101"/>
            <a:ext cx="11639400" cy="5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False</a:t>
            </a:r>
            <a:endParaRPr>
              <a:solidFill>
                <a:srgbClr val="43434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36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Round gobies were mainly spread by escaping from anglers’ hooks when used for fishing</a:t>
            </a:r>
            <a:endParaRPr b="1" sz="36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*Round gobies were mainly spread by people dumping bait buckets in the water</a:t>
            </a:r>
            <a:endParaRPr b="1" i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2" name="Google Shape;362;p2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63" name="Google Shape;363;p2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64" name="Google Shape;364;p26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5" name="Google Shape;365;p26"/>
          <p:cNvSpPr/>
          <p:nvPr/>
        </p:nvSpPr>
        <p:spPr>
          <a:xfrm>
            <a:off x="190500" y="289651"/>
            <a:ext cx="11639550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en-US" sz="8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</a:t>
            </a: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attaching to your shoes, clothing or even your dog after walking in the forest.</a:t>
            </a:r>
            <a:r>
              <a:rPr b="1" i="0" lang="en-US" sz="5200" u="none" cap="none" strike="noStrike">
                <a:solidFill>
                  <a:srgbClr val="705A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2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72" name="Google Shape;372;p2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73" name="Google Shape;373;p27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4" name="Google Shape;374;p27"/>
          <p:cNvSpPr/>
          <p:nvPr/>
        </p:nvSpPr>
        <p:spPr>
          <a:xfrm>
            <a:off x="190500" y="289651"/>
            <a:ext cx="11639550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B)Bighead Carp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ighead Carp - Illustration by Joe Tomelleri" id="375" name="Google Shape;375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5501" y="1334550"/>
            <a:ext cx="5789550" cy="275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8"/>
          <p:cNvSpPr/>
          <p:nvPr/>
        </p:nvSpPr>
        <p:spPr>
          <a:xfrm>
            <a:off x="276301" y="19729"/>
            <a:ext cx="11639400" cy="40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is: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Invasive phragmites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1" name="Google Shape;381;p2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2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83" name="Google Shape;383;p2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84" name="Google Shape;384;p28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85" name="Google Shape;38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75700" y="1178300"/>
            <a:ext cx="5268300" cy="33972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"/>
          <p:cNvSpPr/>
          <p:nvPr/>
        </p:nvSpPr>
        <p:spPr>
          <a:xfrm>
            <a:off x="180857" y="82862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are: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Corbel"/>
              <a:buAutoNum type="alphaUcParenR"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Zebra Mussels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2" name="Google Shape;392;p2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393" name="Google Shape;393;p2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394" name="Google Shape;394;p29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Zebra Mussel (Dreissena polymorpha) photo by Dave Britton" id="395" name="Google Shape;39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20200" y="1044364"/>
            <a:ext cx="3960850" cy="297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36" name="Google Shape;136;p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37" name="Google Shape;137;p3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8" name="Google Shape;138;p3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718720" y="518588"/>
            <a:ext cx="105165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Species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that migrate in the winter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Species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from another part of the world that cause a negative impact on our environment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1" name="Google Shape;401;p3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02" name="Google Shape;402;p3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03" name="Google Shape;403;p30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205201" y="186279"/>
            <a:ext cx="11639400" cy="4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This invasive species is the:</a:t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C) Round goby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405" name="Google Shape;4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79500" y="1182775"/>
            <a:ext cx="5060700" cy="3373800"/>
          </a:xfrm>
          <a:prstGeom prst="rect">
            <a:avLst/>
          </a:prstGeom>
          <a:noFill/>
          <a:ln cap="sq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1" name="Google Shape;411;p3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12" name="Google Shape;412;p3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13" name="Google Shape;413;p31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4" name="Google Shape;414;p31"/>
          <p:cNvSpPr/>
          <p:nvPr/>
        </p:nvSpPr>
        <p:spPr>
          <a:xfrm>
            <a:off x="790134" y="1299222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makes a species so invasive?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D. All of the above</a:t>
            </a:r>
            <a:r>
              <a:rPr b="1" i="0" lang="en-US" sz="4800" u="none" cap="none" strike="noStrike">
                <a:solidFill>
                  <a:srgbClr val="705A43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" name="Google Shape;420;p3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21" name="Google Shape;421;p3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22" name="Google Shape;422;p32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23" name="Google Shape;423;p32"/>
          <p:cNvSpPr/>
          <p:nvPr/>
        </p:nvSpPr>
        <p:spPr>
          <a:xfrm>
            <a:off x="848421" y="1120797"/>
            <a:ext cx="108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The introduction of invasive species can: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C.	</a:t>
            </a:r>
            <a:r>
              <a:rPr b="1" lang="en-US" sz="4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Reduce biodiversity in an ecosystem</a:t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9" name="Google Shape;429;p33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30" name="Google Shape;430;p33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31" name="Google Shape;431;p33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2" name="Google Shape;432;p33"/>
          <p:cNvSpPr/>
          <p:nvPr/>
        </p:nvSpPr>
        <p:spPr>
          <a:xfrm>
            <a:off x="642750" y="1120800"/>
            <a:ext cx="111342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is an example of a </a:t>
            </a:r>
            <a:r>
              <a:rPr b="1" lang="en-US" sz="43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social</a:t>
            </a: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impact of invasive species?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C.	Giant hogweed poses a health risk to hikers because of its phototoxic sap</a:t>
            </a:r>
            <a:endParaRPr b="1" sz="4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8" name="Google Shape;438;p3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39" name="Google Shape;439;p3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40" name="Google Shape;440;p34">
            <a:hlinkClick action="ppaction://hlinksldjump" r:id="rId3"/>
          </p:cNvPr>
          <p:cNvSpPr/>
          <p:nvPr/>
        </p:nvSpPr>
        <p:spPr>
          <a:xfrm>
            <a:off x="5751871" y="5648632"/>
            <a:ext cx="1032387" cy="98076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17250" y="60000"/>
                </a:lnTo>
                <a:lnTo>
                  <a:pt x="27937" y="60000"/>
                </a:lnTo>
                <a:lnTo>
                  <a:pt x="27937" y="105000"/>
                </a:lnTo>
                <a:lnTo>
                  <a:pt x="92063" y="105000"/>
                </a:lnTo>
                <a:lnTo>
                  <a:pt x="92063" y="60000"/>
                </a:lnTo>
                <a:lnTo>
                  <a:pt x="102750" y="60000"/>
                </a:lnTo>
                <a:lnTo>
                  <a:pt x="86719" y="43125"/>
                </a:ln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</a:path>
              <a:path extrusionOk="0" fill="darkenLess" h="120000" w="120000">
                <a:moveTo>
                  <a:pt x="86719" y="43125"/>
                </a:moveTo>
                <a:lnTo>
                  <a:pt x="86719" y="20625"/>
                </a:lnTo>
                <a:lnTo>
                  <a:pt x="76031" y="20625"/>
                </a:lnTo>
                <a:lnTo>
                  <a:pt x="76031" y="31875"/>
                </a:lnTo>
                <a:close/>
                <a:moveTo>
                  <a:pt x="27937" y="60000"/>
                </a:moveTo>
                <a:lnTo>
                  <a:pt x="27937" y="105000"/>
                </a:lnTo>
                <a:lnTo>
                  <a:pt x="54656" y="105000"/>
                </a:ln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  <a:lnTo>
                  <a:pt x="92063" y="105000"/>
                </a:lnTo>
                <a:lnTo>
                  <a:pt x="92063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17250" y="60000"/>
                </a:lnTo>
                <a:lnTo>
                  <a:pt x="102750" y="60000"/>
                </a:lnTo>
                <a:close/>
                <a:moveTo>
                  <a:pt x="54656" y="82500"/>
                </a:moveTo>
                <a:lnTo>
                  <a:pt x="65344" y="82500"/>
                </a:lnTo>
                <a:lnTo>
                  <a:pt x="65344" y="105000"/>
                </a:lnTo>
                <a:lnTo>
                  <a:pt x="54656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6031" y="31875"/>
                </a:lnTo>
                <a:lnTo>
                  <a:pt x="76031" y="20625"/>
                </a:lnTo>
                <a:lnTo>
                  <a:pt x="86719" y="20625"/>
                </a:lnTo>
                <a:lnTo>
                  <a:pt x="86719" y="43125"/>
                </a:lnTo>
                <a:lnTo>
                  <a:pt x="102750" y="60000"/>
                </a:lnTo>
                <a:lnTo>
                  <a:pt x="92063" y="60000"/>
                </a:lnTo>
                <a:lnTo>
                  <a:pt x="92063" y="105000"/>
                </a:lnTo>
                <a:lnTo>
                  <a:pt x="27937" y="105000"/>
                </a:lnTo>
                <a:lnTo>
                  <a:pt x="27937" y="60000"/>
                </a:lnTo>
                <a:lnTo>
                  <a:pt x="17250" y="60000"/>
                </a:lnTo>
                <a:close/>
                <a:moveTo>
                  <a:pt x="76031" y="31875"/>
                </a:moveTo>
                <a:lnTo>
                  <a:pt x="86719" y="43125"/>
                </a:lnTo>
                <a:moveTo>
                  <a:pt x="92063" y="60000"/>
                </a:moveTo>
                <a:lnTo>
                  <a:pt x="27937" y="60000"/>
                </a:lnTo>
                <a:moveTo>
                  <a:pt x="54656" y="105000"/>
                </a:moveTo>
                <a:lnTo>
                  <a:pt x="54656" y="82500"/>
                </a:lnTo>
                <a:lnTo>
                  <a:pt x="65344" y="82500"/>
                </a:lnTo>
                <a:lnTo>
                  <a:pt x="65344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41" name="Google Shape;441;p34"/>
          <p:cNvSpPr/>
          <p:nvPr/>
        </p:nvSpPr>
        <p:spPr>
          <a:xfrm>
            <a:off x="790189" y="505297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is an example of an </a:t>
            </a:r>
            <a:r>
              <a:rPr b="1" lang="en-US" sz="43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economic</a:t>
            </a:r>
            <a:r>
              <a:rPr b="1" lang="en-US" sz="4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impact of invasive species?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C.	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Phragmites has taken over your local wetland and the town must pay lots of money to control it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3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48" name="Google Shape;448;p3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49" name="Google Shape;449;p35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0" name="Google Shape;450;p35">
            <a:hlinkClick action="ppaction://hlinksldjump" r:id="rId3"/>
          </p:cNvPr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</a:t>
            </a:r>
            <a:r>
              <a:rPr b="1" lang="en-US" sz="1800" u="sng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nswer</a:t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51" name="Google Shape;451;p35"/>
          <p:cNvSpPr/>
          <p:nvPr/>
        </p:nvSpPr>
        <p:spPr>
          <a:xfrm>
            <a:off x="634500" y="219925"/>
            <a:ext cx="111507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Learn how to identify invasive species that threaten Ontario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Get your firewood from very far away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Nothing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p3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58" name="Google Shape;458;p3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59" name="Google Shape;459;p36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0" name="Google Shape;460;p36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61" name="Google Shape;461;p36"/>
          <p:cNvSpPr/>
          <p:nvPr/>
        </p:nvSpPr>
        <p:spPr>
          <a:xfrm>
            <a:off x="676359" y="80898"/>
            <a:ext cx="108393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Take home every type of plant or fish you see when outside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Release unwanted pets into the wild instead finding them a new home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82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Never collect plants or fish from the wild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3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68" name="Google Shape;468;p3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69" name="Google Shape;469;p3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0" name="Google Shape;470;p37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71" name="Google Shape;471;p37"/>
          <p:cNvSpPr/>
          <p:nvPr/>
        </p:nvSpPr>
        <p:spPr>
          <a:xfrm>
            <a:off x="410400" y="36800"/>
            <a:ext cx="11793300" cy="53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 on the water?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eriod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Drive your boat REALLY fast to avoid picking up any plants or species that could be invasive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eriod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Wash or dry your boat, tackle, trailer and other boat equipment to kill harmful species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Corbel"/>
              <a:buAutoNum type="alphaUcPeriod"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Make sure you wear your lifejacket</a:t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3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78" name="Google Shape;478;p3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79" name="Google Shape;479;p3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0" name="Google Shape;480;p38"/>
          <p:cNvSpPr/>
          <p:nvPr/>
        </p:nvSpPr>
        <p:spPr>
          <a:xfrm>
            <a:off x="5586776" y="5814240"/>
            <a:ext cx="9348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1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81" name="Google Shape;481;p38"/>
          <p:cNvSpPr/>
          <p:nvPr/>
        </p:nvSpPr>
        <p:spPr>
          <a:xfrm>
            <a:off x="953734" y="219327"/>
            <a:ext cx="10839300" cy="50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i="0" sz="4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Look Before you Leave- mud can carry seeds on bikes or ATV’s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Clean your muddy boots and check your pet’s fur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Don’t dump baitfish into water after fishing</a:t>
            </a:r>
            <a:endParaRPr b="1" i="0" sz="36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890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rbel"/>
              <a:buAutoNum type="alphaUcPeriod"/>
            </a:pPr>
            <a:r>
              <a:rPr b="1" i="0" lang="en-US" sz="36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of the above</a:t>
            </a:r>
            <a:endParaRPr b="0" i="0" sz="3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7" name="Google Shape;487;p3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88" name="Google Shape;488;p3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89" name="Google Shape;489;p39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0" name="Google Shape;490;p39"/>
          <p:cNvSpPr/>
          <p:nvPr/>
        </p:nvSpPr>
        <p:spPr>
          <a:xfrm>
            <a:off x="990609" y="528848"/>
            <a:ext cx="108393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9144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arenR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Learn how to identify invasive species that threaten Ontario</a:t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4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46" name="Google Shape;146;p4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51908" y="376552"/>
            <a:ext cx="10716000" cy="42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found: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 all habitats: wetlands, woodlands and waters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in the ocean 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533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Playing hide and seek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Google Shape;496;p40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497" name="Google Shape;497;p40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498" name="Google Shape;498;p40">
            <a:hlinkClick action="ppaction://hlinksldjump" r:id="rId3"/>
          </p:cNvPr>
          <p:cNvSpPr/>
          <p:nvPr/>
        </p:nvSpPr>
        <p:spPr>
          <a:xfrm>
            <a:off x="5754333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99" name="Google Shape;499;p40"/>
          <p:cNvSpPr/>
          <p:nvPr/>
        </p:nvSpPr>
        <p:spPr>
          <a:xfrm>
            <a:off x="953734" y="930448"/>
            <a:ext cx="10839449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you can do to stop the spread of invasive species: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C) Never collect plants or fish from the wild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705A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1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Google Shape;505;p41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506" name="Google Shape;506;p41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507" name="Google Shape;507;p41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08" name="Google Shape;508;p41"/>
          <p:cNvSpPr/>
          <p:nvPr/>
        </p:nvSpPr>
        <p:spPr>
          <a:xfrm>
            <a:off x="990600" y="226789"/>
            <a:ext cx="108393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 on the water?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B) Wash or dry your boat, tackle, trailer and other boat equipment to kill harmful species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42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515" name="Google Shape;515;p42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516" name="Google Shape;516;p42">
            <a:hlinkClick action="ppaction://hlinksldjump" r:id="rId3"/>
          </p:cNvPr>
          <p:cNvSpPr/>
          <p:nvPr/>
        </p:nvSpPr>
        <p:spPr>
          <a:xfrm>
            <a:off x="5791200" y="5657850"/>
            <a:ext cx="1238250" cy="9715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5000"/>
                </a:moveTo>
                <a:lnTo>
                  <a:pt x="24692" y="60000"/>
                </a:lnTo>
                <a:lnTo>
                  <a:pt x="33519" y="60000"/>
                </a:lnTo>
                <a:lnTo>
                  <a:pt x="33519" y="105000"/>
                </a:lnTo>
                <a:lnTo>
                  <a:pt x="86481" y="105000"/>
                </a:lnTo>
                <a:lnTo>
                  <a:pt x="86481" y="60000"/>
                </a:lnTo>
                <a:lnTo>
                  <a:pt x="95308" y="60000"/>
                </a:lnTo>
                <a:lnTo>
                  <a:pt x="82067" y="43125"/>
                </a:ln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</a:path>
              <a:path extrusionOk="0" fill="darkenLess" h="120000" w="120000">
                <a:moveTo>
                  <a:pt x="82067" y="43125"/>
                </a:moveTo>
                <a:lnTo>
                  <a:pt x="82067" y="20625"/>
                </a:lnTo>
                <a:lnTo>
                  <a:pt x="73240" y="20625"/>
                </a:lnTo>
                <a:lnTo>
                  <a:pt x="73240" y="31875"/>
                </a:lnTo>
                <a:close/>
                <a:moveTo>
                  <a:pt x="33519" y="60000"/>
                </a:moveTo>
                <a:lnTo>
                  <a:pt x="33519" y="105000"/>
                </a:lnTo>
                <a:lnTo>
                  <a:pt x="55587" y="105000"/>
                </a:ln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  <a:lnTo>
                  <a:pt x="86481" y="105000"/>
                </a:lnTo>
                <a:lnTo>
                  <a:pt x="86481" y="60000"/>
                </a:lnTo>
                <a:close/>
              </a:path>
              <a:path extrusionOk="0" fill="darken" h="120000" w="120000">
                <a:moveTo>
                  <a:pt x="60000" y="15000"/>
                </a:moveTo>
                <a:lnTo>
                  <a:pt x="24692" y="60000"/>
                </a:lnTo>
                <a:lnTo>
                  <a:pt x="95308" y="60000"/>
                </a:lnTo>
                <a:close/>
                <a:moveTo>
                  <a:pt x="55587" y="82500"/>
                </a:moveTo>
                <a:lnTo>
                  <a:pt x="64413" y="82500"/>
                </a:lnTo>
                <a:lnTo>
                  <a:pt x="64413" y="105000"/>
                </a:lnTo>
                <a:lnTo>
                  <a:pt x="55587" y="105000"/>
                </a:lnTo>
                <a:close/>
              </a:path>
              <a:path extrusionOk="0" fill="none" h="120000" w="120000">
                <a:moveTo>
                  <a:pt x="60000" y="15000"/>
                </a:moveTo>
                <a:lnTo>
                  <a:pt x="73240" y="31875"/>
                </a:lnTo>
                <a:lnTo>
                  <a:pt x="73240" y="20625"/>
                </a:lnTo>
                <a:lnTo>
                  <a:pt x="82067" y="20625"/>
                </a:lnTo>
                <a:lnTo>
                  <a:pt x="82067" y="43125"/>
                </a:lnTo>
                <a:lnTo>
                  <a:pt x="95308" y="60000"/>
                </a:lnTo>
                <a:lnTo>
                  <a:pt x="86481" y="60000"/>
                </a:lnTo>
                <a:lnTo>
                  <a:pt x="86481" y="105000"/>
                </a:lnTo>
                <a:lnTo>
                  <a:pt x="33519" y="105000"/>
                </a:lnTo>
                <a:lnTo>
                  <a:pt x="33519" y="60000"/>
                </a:lnTo>
                <a:lnTo>
                  <a:pt x="24692" y="60000"/>
                </a:lnTo>
                <a:close/>
                <a:moveTo>
                  <a:pt x="73240" y="31875"/>
                </a:moveTo>
                <a:lnTo>
                  <a:pt x="82067" y="43125"/>
                </a:lnTo>
                <a:moveTo>
                  <a:pt x="86481" y="60000"/>
                </a:moveTo>
                <a:lnTo>
                  <a:pt x="33519" y="60000"/>
                </a:lnTo>
                <a:moveTo>
                  <a:pt x="55587" y="105000"/>
                </a:moveTo>
                <a:lnTo>
                  <a:pt x="55587" y="82500"/>
                </a:lnTo>
                <a:lnTo>
                  <a:pt x="64413" y="82500"/>
                </a:lnTo>
                <a:lnTo>
                  <a:pt x="64413" y="105000"/>
                </a:lnTo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676270" y="896400"/>
            <a:ext cx="108393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What can you do to stop the spread of invasive species?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D) All of the above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5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56" name="Google Shape;156;p5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57" name="Google Shape;157;p5"/>
          <p:cNvSpPr/>
          <p:nvPr/>
        </p:nvSpPr>
        <p:spPr>
          <a:xfrm>
            <a:off x="5176588" y="5390535"/>
            <a:ext cx="1629792" cy="104573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5482374" y="5705151"/>
            <a:ext cx="101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9" name="Google Shape;159;p5"/>
          <p:cNvSpPr/>
          <p:nvPr/>
        </p:nvSpPr>
        <p:spPr>
          <a:xfrm>
            <a:off x="452850" y="118975"/>
            <a:ext cx="11514000" cy="50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r>
              <a:rPr b="1" lang="en-US" sz="35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SAP was created to address the increasing threat invasive species pose to Ontario. What does ISAP stand for?</a:t>
            </a:r>
            <a:endParaRPr b="1" i="0" sz="57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100"/>
              <a:buFont typeface="Corbel"/>
              <a:buAutoNum type="alphaUcPeriod"/>
            </a:pPr>
            <a:r>
              <a:rPr b="1" lang="en-US" sz="41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Are Problems</a:t>
            </a:r>
            <a:endParaRPr b="1" sz="41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100"/>
              <a:buFont typeface="Corbel"/>
              <a:buAutoNum type="alphaUcPeriod"/>
            </a:pPr>
            <a:r>
              <a:rPr b="1" lang="en-US" sz="41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Invading Species Activity Program</a:t>
            </a:r>
            <a:endParaRPr b="1" sz="41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100"/>
              <a:buFont typeface="Corbel"/>
              <a:buAutoNum type="alphaUcPeriod"/>
            </a:pPr>
            <a:r>
              <a:rPr b="1" lang="en-US" sz="41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Invading Species Awareness Program</a:t>
            </a:r>
            <a:endParaRPr b="1" sz="41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3185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100"/>
              <a:buFont typeface="Corbel"/>
              <a:buAutoNum type="alphaUcPeriod"/>
            </a:pPr>
            <a:r>
              <a:rPr b="1" lang="en-US" sz="41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Awareness Plan</a:t>
            </a:r>
            <a:endParaRPr b="1" sz="41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6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66" name="Google Shape;166;p6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5302044" y="55290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8" name="Google Shape;168;p6"/>
          <p:cNvSpPr/>
          <p:nvPr/>
        </p:nvSpPr>
        <p:spPr>
          <a:xfrm>
            <a:off x="5545098" y="59373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69" name="Google Shape;169;p6"/>
          <p:cNvSpPr/>
          <p:nvPr/>
        </p:nvSpPr>
        <p:spPr>
          <a:xfrm>
            <a:off x="735975" y="173725"/>
            <a:ext cx="11183400" cy="53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can be:</a:t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Any living species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fish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Only plants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87630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Corbel"/>
              <a:buAutoNum type="alphaUcPeriod"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All species are invasive</a:t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7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76" name="Google Shape;176;p7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8" name="Google Shape;178;p7">
            <a:hlinkClick action="ppaction://hlinksldjump" r:id="rId3"/>
          </p:cNvPr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7"/>
          <p:cNvSpPr/>
          <p:nvPr/>
        </p:nvSpPr>
        <p:spPr>
          <a:xfrm>
            <a:off x="819150" y="289651"/>
            <a:ext cx="1080135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1" i="0" sz="54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arrive to new territory by hitchhiking on goods or packages when travelling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8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86" name="Google Shape;186;p8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87" name="Google Shape;187;p8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8" name="Google Shape;188;p8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9" name="Google Shape;189;p8"/>
          <p:cNvSpPr/>
          <p:nvPr/>
        </p:nvSpPr>
        <p:spPr>
          <a:xfrm>
            <a:off x="190500" y="289651"/>
            <a:ext cx="11639550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Invasive species </a:t>
            </a: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can be spread to new areas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 by</a:t>
            </a:r>
            <a:r>
              <a:rPr lang="en-US" sz="4800">
                <a:solidFill>
                  <a:srgbClr val="434343"/>
                </a:solidFill>
              </a:rPr>
              <a:t> </a:t>
            </a:r>
            <a:r>
              <a:rPr b="1" i="0" lang="en-US" sz="48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transportation vehicles such as airplanes, boats, cars and ATV’s.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4E5F5"/>
            </a:gs>
            <a:gs pos="100000">
              <a:srgbClr val="70A4D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>
            <p:ph idx="12" type="sldNum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p9"/>
          <p:cNvSpPr txBox="1"/>
          <p:nvPr>
            <p:ph idx="10" type="dt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10/3/2018</a:t>
            </a:r>
            <a:endParaRPr/>
          </a:p>
        </p:txBody>
      </p:sp>
      <p:sp>
        <p:nvSpPr>
          <p:cNvPr id="196" name="Google Shape;196;p9"/>
          <p:cNvSpPr txBox="1"/>
          <p:nvPr>
            <p:ph idx="11" type="ftr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Add a footer</a:t>
            </a:r>
            <a:endParaRPr/>
          </a:p>
        </p:txBody>
      </p:sp>
      <p:sp>
        <p:nvSpPr>
          <p:cNvPr id="197" name="Google Shape;197;p9"/>
          <p:cNvSpPr/>
          <p:nvPr/>
        </p:nvSpPr>
        <p:spPr>
          <a:xfrm>
            <a:off x="5302044" y="5390535"/>
            <a:ext cx="1504336" cy="1216742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accent1"/>
          </a:solidFill>
          <a:ln cap="flat" cmpd="sng" w="12700">
            <a:solidFill>
              <a:srgbClr val="657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8" name="Google Shape;198;p9"/>
          <p:cNvSpPr/>
          <p:nvPr/>
        </p:nvSpPr>
        <p:spPr>
          <a:xfrm>
            <a:off x="5545099" y="5798851"/>
            <a:ext cx="1018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Answer</a:t>
            </a:r>
            <a:endParaRPr b="1" i="0" sz="20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234438" y="629451"/>
            <a:ext cx="11639400" cy="4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b="1" i="0" lang="en-US" sz="5200" u="none" cap="none" strike="noStrike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True Or False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1" i="0" sz="5200" u="none" cap="none" strike="noStrike">
              <a:solidFill>
                <a:srgbClr val="434343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434343"/>
                </a:solidFill>
                <a:latin typeface="Corbel"/>
                <a:ea typeface="Corbel"/>
                <a:cs typeface="Corbel"/>
                <a:sym typeface="Corbel"/>
              </a:rPr>
              <a:t>Round gobies were mainly spread by escaping from anglers’ hooks when used for fishing</a:t>
            </a:r>
            <a:endParaRPr b="0" i="0" sz="4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2017-11-22T15:12:44Z</dcterms:created>
  <dc:creator>Marina Hawkshaw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